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08" r:id="rId1"/>
  </p:sldMasterIdLst>
  <p:notesMasterIdLst>
    <p:notesMasterId r:id="rId50"/>
  </p:notesMasterIdLst>
  <p:handoutMasterIdLst>
    <p:handoutMasterId r:id="rId51"/>
  </p:handoutMasterIdLst>
  <p:sldIdLst>
    <p:sldId id="256" r:id="rId2"/>
    <p:sldId id="1295" r:id="rId3"/>
    <p:sldId id="1317" r:id="rId4"/>
    <p:sldId id="1318" r:id="rId5"/>
    <p:sldId id="1203" r:id="rId6"/>
    <p:sldId id="1205" r:id="rId7"/>
    <p:sldId id="1198" r:id="rId8"/>
    <p:sldId id="1204" r:id="rId9"/>
    <p:sldId id="1237" r:id="rId10"/>
    <p:sldId id="1238" r:id="rId11"/>
    <p:sldId id="1239" r:id="rId12"/>
    <p:sldId id="1240" r:id="rId13"/>
    <p:sldId id="1206" r:id="rId14"/>
    <p:sldId id="1210" r:id="rId15"/>
    <p:sldId id="1209" r:id="rId16"/>
    <p:sldId id="1212" r:id="rId17"/>
    <p:sldId id="1211" r:id="rId18"/>
    <p:sldId id="1214" r:id="rId19"/>
    <p:sldId id="1213" r:id="rId20"/>
    <p:sldId id="1215" r:id="rId21"/>
    <p:sldId id="1221" r:id="rId22"/>
    <p:sldId id="1261" r:id="rId23"/>
    <p:sldId id="1216" r:id="rId24"/>
    <p:sldId id="1218" r:id="rId25"/>
    <p:sldId id="1219" r:id="rId26"/>
    <p:sldId id="1222" r:id="rId27"/>
    <p:sldId id="1224" r:id="rId28"/>
    <p:sldId id="1223" r:id="rId29"/>
    <p:sldId id="1225" r:id="rId30"/>
    <p:sldId id="1226" r:id="rId31"/>
    <p:sldId id="1267" r:id="rId32"/>
    <p:sldId id="1227" r:id="rId33"/>
    <p:sldId id="1228" r:id="rId34"/>
    <p:sldId id="1229" r:id="rId35"/>
    <p:sldId id="1231" r:id="rId36"/>
    <p:sldId id="1232" r:id="rId37"/>
    <p:sldId id="1233" r:id="rId38"/>
    <p:sldId id="1270" r:id="rId39"/>
    <p:sldId id="1235" r:id="rId40"/>
    <p:sldId id="1315" r:id="rId41"/>
    <p:sldId id="1311" r:id="rId42"/>
    <p:sldId id="1312" r:id="rId43"/>
    <p:sldId id="1316" r:id="rId44"/>
    <p:sldId id="1313" r:id="rId45"/>
    <p:sldId id="1314" r:id="rId46"/>
    <p:sldId id="1308" r:id="rId47"/>
    <p:sldId id="1309" r:id="rId48"/>
    <p:sldId id="356" r:id="rId49"/>
  </p:sldIdLst>
  <p:sldSz cx="9144000" cy="6858000" type="screen4x3"/>
  <p:notesSz cx="6735763" cy="98663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+mn-cs"/>
      </a:defRPr>
    </a:lvl1pPr>
    <a:lvl2pPr marL="4572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+mn-cs"/>
      </a:defRPr>
    </a:lvl2pPr>
    <a:lvl3pPr marL="9144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+mn-cs"/>
      </a:defRPr>
    </a:lvl3pPr>
    <a:lvl4pPr marL="1371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+mn-cs"/>
      </a:defRPr>
    </a:lvl4pPr>
    <a:lvl5pPr marL="18288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66"/>
    <a:srgbClr val="FFFF99"/>
    <a:srgbClr val="EDED11"/>
    <a:srgbClr val="D9E7FF"/>
    <a:srgbClr val="CEF1FE"/>
    <a:srgbClr val="FF7C80"/>
    <a:srgbClr val="95A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8" autoAdjust="0"/>
    <p:restoredTop sz="86391" autoAdjust="0"/>
  </p:normalViewPr>
  <p:slideViewPr>
    <p:cSldViewPr snapToGrid="0">
      <p:cViewPr>
        <p:scale>
          <a:sx n="81" d="100"/>
          <a:sy n="81" d="100"/>
        </p:scale>
        <p:origin x="-1092" y="20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3109"/>
        <p:guide pos="212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533" cy="491389"/>
          </a:xfrm>
          <a:prstGeom prst="rect">
            <a:avLst/>
          </a:prstGeom>
        </p:spPr>
        <p:txBody>
          <a:bodyPr vert="horz" lIns="91150" tIns="45575" rIns="91150" bIns="45575" rtlCol="0"/>
          <a:lstStyle>
            <a:lvl1pPr algn="l"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17627" y="0"/>
            <a:ext cx="2916532" cy="491389"/>
          </a:xfrm>
          <a:prstGeom prst="rect">
            <a:avLst/>
          </a:prstGeom>
        </p:spPr>
        <p:txBody>
          <a:bodyPr vert="horz" lIns="91150" tIns="45575" rIns="91150" bIns="45575" rtlCol="0"/>
          <a:lstStyle>
            <a:lvl1pPr algn="r"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fld id="{F1D5E243-F202-46B8-B8B0-647C655F9628}" type="datetimeFigureOut">
              <a:rPr lang="pl-PL"/>
              <a:pPr>
                <a:defRPr/>
              </a:pPr>
              <a:t>2017-05-10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0107"/>
            <a:ext cx="2916533" cy="494600"/>
          </a:xfrm>
          <a:prstGeom prst="rect">
            <a:avLst/>
          </a:prstGeom>
        </p:spPr>
        <p:txBody>
          <a:bodyPr vert="horz" lIns="91150" tIns="45575" rIns="91150" bIns="45575" rtlCol="0" anchor="b"/>
          <a:lstStyle>
            <a:lvl1pPr algn="l"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17627" y="9370107"/>
            <a:ext cx="2916532" cy="494600"/>
          </a:xfrm>
          <a:prstGeom prst="rect">
            <a:avLst/>
          </a:prstGeom>
        </p:spPr>
        <p:txBody>
          <a:bodyPr vert="horz" wrap="square" lIns="91150" tIns="45575" rIns="91150" bIns="45575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37802560-0520-4653-A577-2A8F56D6567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3524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lIns="91150" tIns="45575" rIns="91150" bIns="45575" anchor="ctr"/>
          <a:lstStyle>
            <a:lvl1pPr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l-PL" smtClean="0"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lIns="91150" tIns="45575" rIns="91150" bIns="45575" anchor="ctr"/>
          <a:lstStyle>
            <a:lvl1pPr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l-PL" smtClean="0"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lIns="91150" tIns="45575" rIns="91150" bIns="45575" anchor="ctr"/>
          <a:lstStyle>
            <a:lvl1pPr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l-PL" smtClean="0"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lIns="91150" tIns="45575" rIns="91150" bIns="45575" anchor="ctr"/>
          <a:lstStyle>
            <a:lvl1pPr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l-PL" smtClean="0"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lIns="91150" tIns="45575" rIns="91150" bIns="45575" anchor="ctr"/>
          <a:lstStyle>
            <a:lvl1pPr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l-PL" smtClean="0"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lIns="91150" tIns="45575" rIns="91150" bIns="45575" anchor="ctr"/>
          <a:lstStyle>
            <a:lvl1pPr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l-PL" smtClean="0"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/>
        </p:spPr>
        <p:txBody>
          <a:bodyPr wrap="none" lIns="91150" tIns="45575" rIns="91150" bIns="45575" anchor="ctr"/>
          <a:lstStyle>
            <a:lvl1pPr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58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5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pl-PL" smtClean="0">
              <a:latin typeface="Arial" panose="020B0604020202020204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057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4776450" y="-12728575"/>
            <a:ext cx="17954625" cy="13466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3416" y="4685857"/>
            <a:ext cx="5376104" cy="4428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noProof="0" smtClean="0"/>
          </a:p>
        </p:txBody>
      </p:sp>
    </p:spTree>
    <p:extLst>
      <p:ext uri="{BB962C8B-B14F-4D97-AF65-F5344CB8AC3E}">
        <p14:creationId xmlns:p14="http://schemas.microsoft.com/office/powerpoint/2010/main" val="1343209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106830" y="749930"/>
            <a:ext cx="2522103" cy="36982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50" tIns="45575" rIns="91150" bIns="45575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pl-PL"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/>
          </p:nvPr>
        </p:nvSpPr>
        <p:spPr>
          <a:xfrm>
            <a:off x="673416" y="4685857"/>
            <a:ext cx="5379311" cy="4428921"/>
          </a:xfrm>
          <a:noFill/>
          <a:ln/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250854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altLang="pl-PL" smtClean="0"/>
              <a:t>dfgsdfh</a:t>
            </a:r>
          </a:p>
        </p:txBody>
      </p:sp>
    </p:spTree>
    <p:extLst>
      <p:ext uri="{BB962C8B-B14F-4D97-AF65-F5344CB8AC3E}">
        <p14:creationId xmlns:p14="http://schemas.microsoft.com/office/powerpoint/2010/main" val="109220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366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altLang="pl-PL" smtClean="0"/>
              <a:t>dfgsdfh</a:t>
            </a:r>
          </a:p>
        </p:txBody>
      </p:sp>
    </p:spTree>
    <p:extLst>
      <p:ext uri="{BB962C8B-B14F-4D97-AF65-F5344CB8AC3E}">
        <p14:creationId xmlns:p14="http://schemas.microsoft.com/office/powerpoint/2010/main" val="3730506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ymbol zastępczy obrazu slajd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469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l-PL" altLang="pl-PL" smtClean="0"/>
              <a:t>dfgsdfh</a:t>
            </a:r>
          </a:p>
        </p:txBody>
      </p:sp>
    </p:spTree>
    <p:extLst>
      <p:ext uri="{BB962C8B-B14F-4D97-AF65-F5344CB8AC3E}">
        <p14:creationId xmlns:p14="http://schemas.microsoft.com/office/powerpoint/2010/main" val="413244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1"/>
          <p:cNvSpPr txBox="1">
            <a:spLocks noChangeArrowheads="1"/>
          </p:cNvSpPr>
          <p:nvPr/>
        </p:nvSpPr>
        <p:spPr bwMode="auto">
          <a:xfrm>
            <a:off x="2106830" y="749930"/>
            <a:ext cx="2522103" cy="36982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126" tIns="45563" rIns="91126" bIns="45563" anchor="ctr"/>
          <a:lstStyle/>
          <a:p>
            <a:pPr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endParaRPr lang="pl-PL" altLang="pl-PL">
              <a:latin typeface="Arial" charset="0"/>
            </a:endParaRPr>
          </a:p>
        </p:txBody>
      </p:sp>
      <p:sp>
        <p:nvSpPr>
          <p:cNvPr id="111619" name="Rectangle 2"/>
          <p:cNvSpPr>
            <a:spLocks noGrp="1" noChangeArrowheads="1"/>
          </p:cNvSpPr>
          <p:nvPr>
            <p:ph type="body"/>
          </p:nvPr>
        </p:nvSpPr>
        <p:spPr>
          <a:xfrm>
            <a:off x="673416" y="4685857"/>
            <a:ext cx="5379311" cy="4428921"/>
          </a:xfrm>
          <a:noFill/>
          <a:ln/>
        </p:spPr>
        <p:txBody>
          <a:bodyPr wrap="none" anchor="ctr"/>
          <a:lstStyle/>
          <a:p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513428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43E3F-FAC0-46D1-A407-BA5757A3BBD7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A88B3B-320B-4F71-BDBA-BA9840193CAE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A1767-3886-48CD-B94F-05218B5C7DF2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39E28-8D1C-470B-8B89-0C5E49704D4C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A74B8-C74C-4A41-AD74-26F24869E25B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3B40C-A69D-4DDD-B320-4C6E792C4476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1C1CF-DC03-41C5-A2B3-68D11638F094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25CC40-4364-41A8-88FB-700AFBAEE47D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1B5E8-0CB7-4C59-9315-1887B74DC3FC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F9032-863C-4C87-BC8A-6A6E0794AAB2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A77E0-E169-46F6-BA8A-FF6E4BEEDB1C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pitchFamily="34" charset="0"/>
              <a:buNone/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58000"/>
              </a:lnSpc>
              <a:buClr>
                <a:srgbClr val="000000"/>
              </a:buClr>
              <a:buSzPct val="100000"/>
              <a:buFont typeface="Arial" charset="0"/>
              <a:buNone/>
              <a:defRPr sz="1200">
                <a:solidFill>
                  <a:srgbClr val="898989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CF62B823-F5BB-4CCE-B4F5-15595C280C03}" type="slidenum">
              <a:rPr lang="en-GB" altLang="pl-PL"/>
              <a:pPr/>
              <a:t>‹#›</a:t>
            </a:fld>
            <a:endParaRPr lang="en-GB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dtytuł 2"/>
          <p:cNvSpPr txBox="1">
            <a:spLocks/>
          </p:cNvSpPr>
          <p:nvPr/>
        </p:nvSpPr>
        <p:spPr bwMode="auto">
          <a:xfrm>
            <a:off x="0" y="5143500"/>
            <a:ext cx="9144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buFont typeface="Arial" pitchFamily="34" charset="0"/>
              <a:buNone/>
              <a:defRPr/>
            </a:pPr>
            <a:r>
              <a:rPr lang="pl-PL" sz="3200" b="1" dirty="0">
                <a:solidFill>
                  <a:srgbClr val="000000"/>
                </a:solidFill>
                <a:latin typeface="+mn-lt"/>
              </a:rPr>
              <a:t>Główny Inspektorat Weterynarii</a:t>
            </a:r>
          </a:p>
          <a:p>
            <a:pPr algn="ctr" defTabSz="914400" eaLnBrk="1" hangingPunct="1">
              <a:buFont typeface="Arial" pitchFamily="34" charset="0"/>
              <a:buNone/>
              <a:defRPr/>
            </a:pPr>
            <a:endParaRPr lang="pl-PL" sz="32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0" y="485775"/>
            <a:ext cx="9144000" cy="1201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Clr>
                <a:srgbClr val="000000"/>
              </a:buClr>
              <a:buFont typeface="Arial" pitchFamily="34" charset="0"/>
              <a:buNone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Afrykański pomór świń</a:t>
            </a:r>
            <a:endParaRPr lang="pl-PL" altLang="en-US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  <a:tabLst>
                <a:tab pos="0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pl-PL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Podstawy prawne zwalczania choroby</a:t>
            </a:r>
          </a:p>
        </p:txBody>
      </p:sp>
      <p:pic>
        <p:nvPicPr>
          <p:cNvPr id="10" name="Picture 6" descr="C:\Documents and Settings\wet\Moje dokumenty\Obrazy\Logo GIW\logo ostateczne 4a S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708275" y="1854200"/>
            <a:ext cx="365442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Zwalczanie ASF – ustawa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945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1879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altLang="pl-PL" sz="2400" b="1" u="sng" smtClean="0"/>
          </a:p>
          <a:p>
            <a:pPr algn="ctr">
              <a:buFont typeface="Arial" charset="0"/>
              <a:buNone/>
            </a:pPr>
            <a:r>
              <a:rPr lang="pl-PL" altLang="pl-PL" sz="2400" b="1" u="sng" smtClean="0"/>
              <a:t>Odszkodowania – art. 49</a:t>
            </a:r>
          </a:p>
          <a:p>
            <a:pPr algn="ctr">
              <a:buFont typeface="Arial" charset="0"/>
              <a:buNone/>
            </a:pPr>
            <a:endParaRPr lang="pl-PL" altLang="pl-PL" sz="2400" b="1" u="sng" smtClean="0"/>
          </a:p>
          <a:p>
            <a:pPr algn="ctr">
              <a:buFont typeface="Arial" charset="0"/>
              <a:buNone/>
            </a:pPr>
            <a:r>
              <a:rPr lang="pl-PL" altLang="pl-PL" sz="2000" smtClean="0"/>
              <a:t>W przypadku zwierząt poddanych ubojowi, których mięso jest zdatne do spożycia przez ludzi, odszkodowanie pomniejsza się o kwoty uzyskane ze sprzedaży mięsa i ubocznych produktów pochodzenia zwierzęcego.</a:t>
            </a:r>
          </a:p>
          <a:p>
            <a:pPr algn="ctr">
              <a:buFont typeface="Arial" charset="0"/>
              <a:buNone/>
            </a:pPr>
            <a:endParaRPr lang="pl-PL" altLang="pl-PL" sz="2000" smtClean="0"/>
          </a:p>
          <a:p>
            <a:pPr algn="ctr">
              <a:buFont typeface="Arial" charset="0"/>
              <a:buNone/>
            </a:pPr>
            <a:r>
              <a:rPr lang="pl-PL" altLang="pl-PL" sz="2000" smtClean="0"/>
              <a:t>Odszkodowanie przysługuje również za zniszczone z nakazu organu IW przy zwalczaniu chorób zakaźnych: produkty pochodzenia zwierzęcego, pasze oraz sprzęt, który nie może być poddany odkażeniu.</a:t>
            </a:r>
          </a:p>
          <a:p>
            <a:pPr algn="ctr">
              <a:buFont typeface="Arial" charset="0"/>
              <a:buNone/>
            </a:pPr>
            <a:endParaRPr lang="pl-PL" altLang="pl-PL" sz="2000" smtClean="0"/>
          </a:p>
          <a:p>
            <a:pPr algn="ctr">
              <a:buFont typeface="Arial" charset="0"/>
              <a:buNone/>
            </a:pPr>
            <a:r>
              <a:rPr lang="pl-PL" altLang="pl-PL" sz="2000" smtClean="0"/>
              <a:t>     </a:t>
            </a:r>
            <a:endParaRPr lang="pl-PL" altLang="pl-PL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Zwalczanie ASF – ustawa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48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1879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altLang="pl-PL" sz="2400" b="1" u="sng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r>
              <a:rPr lang="pl-PL" altLang="pl-PL" sz="2400" b="1" u="sng" dirty="0" smtClean="0">
                <a:solidFill>
                  <a:srgbClr val="FF0000"/>
                </a:solidFill>
              </a:rPr>
              <a:t>Odszkodowanie nie przysługuje:</a:t>
            </a:r>
          </a:p>
          <a:p>
            <a:pPr algn="ctr">
              <a:buFont typeface="Arial" charset="0"/>
              <a:buNone/>
            </a:pPr>
            <a:endParaRPr lang="pl-PL" altLang="pl-PL" sz="800" b="1" u="sng" dirty="0" smtClean="0">
              <a:solidFill>
                <a:srgbClr val="FF0000"/>
              </a:solidFill>
            </a:endParaRPr>
          </a:p>
          <a:p>
            <a:r>
              <a:rPr lang="pl-PL" altLang="pl-PL" sz="2000" dirty="0" smtClean="0"/>
              <a:t>jeśli posiadacz świń nie zastosował się do obowiązków określonych w przepisach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o identyfikacji i rejestracji zwierząt </a:t>
            </a:r>
            <a:r>
              <a:rPr lang="pl-PL" altLang="pl-PL" sz="2000" dirty="0" smtClean="0"/>
              <a:t>(zgłoszenie siedziby stada, oznakowanie świń, zgłoszenia zdarzeń w siedzibie stada do </a:t>
            </a:r>
            <a:r>
              <a:rPr lang="pl-PL" altLang="pl-PL" sz="2000" dirty="0" err="1" smtClean="0"/>
              <a:t>ARiMR</a:t>
            </a:r>
            <a:r>
              <a:rPr lang="pl-PL" altLang="pl-PL" sz="2000" dirty="0" smtClean="0"/>
              <a:t> w określonym terminie, księga rejestracji świń);</a:t>
            </a:r>
          </a:p>
          <a:p>
            <a:r>
              <a:rPr lang="pl-PL" altLang="pl-PL" sz="2000" dirty="0" smtClean="0"/>
              <a:t>jeśli posiadacz świń </a:t>
            </a:r>
            <a:r>
              <a:rPr lang="pl-PL" altLang="pl-PL" sz="2000" b="1" u="sng" dirty="0" smtClean="0"/>
              <a:t>nie zastosował się do</a:t>
            </a:r>
            <a:r>
              <a:rPr lang="pl-PL" altLang="pl-PL" sz="2000" dirty="0" smtClean="0"/>
              <a:t>: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 -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obowiązku zgłoszenia podejrzenia choroby </a:t>
            </a:r>
            <a:r>
              <a:rPr lang="pl-PL" altLang="pl-PL" sz="2000" dirty="0" smtClean="0"/>
              <a:t>do PLW lub innych osób lub instytucji wymienionych w ustawie;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 -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zakazów i nakazów </a:t>
            </a:r>
            <a:r>
              <a:rPr lang="pl-PL" altLang="pl-PL" sz="2000" dirty="0" smtClean="0"/>
              <a:t>wydanych w drodze decyzji PLW, rozporządzenia PLW, rozporządzenia wojewody lub rozporządzenia </a:t>
            </a:r>
            <a:r>
              <a:rPr lang="pl-PL" altLang="pl-PL" sz="2000" dirty="0" err="1" smtClean="0"/>
              <a:t>MRiRW</a:t>
            </a:r>
            <a:r>
              <a:rPr lang="pl-PL" altLang="pl-PL" sz="2000" dirty="0" smtClean="0"/>
              <a:t> wydanych w związku z wystąpieniem afrykańskiego pomoru świń;</a:t>
            </a:r>
          </a:p>
          <a:p>
            <a:endParaRPr lang="pl-PL" altLang="pl-PL" sz="2400" dirty="0" smtClean="0"/>
          </a:p>
          <a:p>
            <a:endParaRPr lang="pl-PL" alt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Zwalczanie ASF – ustawa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1879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altLang="pl-PL" sz="2400" b="1" u="sng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</a:pPr>
            <a:r>
              <a:rPr lang="pl-PL" altLang="pl-PL" sz="2400" b="1" u="sng" dirty="0" smtClean="0">
                <a:solidFill>
                  <a:srgbClr val="FF0000"/>
                </a:solidFill>
              </a:rPr>
              <a:t>Odszkodowanie nie przysługuje:</a:t>
            </a:r>
          </a:p>
          <a:p>
            <a:pPr algn="ctr">
              <a:buFont typeface="Arial" charset="0"/>
              <a:buNone/>
            </a:pPr>
            <a:endParaRPr lang="pl-PL" altLang="pl-PL" sz="900" b="1" u="sng" dirty="0" smtClean="0">
              <a:solidFill>
                <a:srgbClr val="FF0000"/>
              </a:solidFill>
            </a:endParaRPr>
          </a:p>
          <a:p>
            <a:r>
              <a:rPr lang="pl-PL" altLang="pl-PL" sz="2000" dirty="0" smtClean="0"/>
              <a:t>jeśli posiadacz świń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wprowadził do swojego gospodarstwa świnię</a:t>
            </a:r>
            <a:r>
              <a:rPr lang="pl-PL" altLang="pl-PL" sz="2000" dirty="0" smtClean="0"/>
              <a:t>, o której wiedział, że jest chora, zakażona lub podejrzana o zakażenie lub chorobę, nieoznakowaną lub z naruszeniem przepisów w zakresie identyfikacji i rejestracji zwierząt;</a:t>
            </a:r>
          </a:p>
          <a:p>
            <a:r>
              <a:rPr lang="pl-PL" altLang="pl-PL" sz="2000" dirty="0" smtClean="0"/>
              <a:t>za zwierzęta i zniszczone produkty pochodzenia zwierzęcego, pasze i sprzęt, </a:t>
            </a:r>
            <a:r>
              <a:rPr lang="pl-PL" altLang="pl-PL" sz="2000" b="1" dirty="0" smtClean="0"/>
              <a:t>stanowiące własność</a:t>
            </a:r>
            <a:r>
              <a:rPr lang="pl-PL" altLang="pl-PL" sz="2000" dirty="0" smtClean="0"/>
              <a:t>: przewoźników świń, podmiotów organizujących targi, wystawy, pokazy i konkursy z udziałem świń, zakładów przetwarzających UPPZ lub produkty pochodne, podmiotów prowadzących obrót produktami pochodzenia zwierzęcego lub paszami, prowadzących ubój i produkcję mięsa, a także za zwierzęta i produkty, pasze i sprzęt przywiezione z naruszeniem przepisów obowiązujących w tym zakresie.</a:t>
            </a:r>
          </a:p>
          <a:p>
            <a:endParaRPr lang="pl-PL" alt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Rozporządzenie </a:t>
            </a:r>
            <a:r>
              <a:rPr lang="pl-PL" sz="3200" dirty="0" err="1" smtClean="0">
                <a:solidFill>
                  <a:schemeClr val="bg1"/>
                </a:solidFill>
                <a:latin typeface="+mn-lt"/>
              </a:rPr>
              <a:t>MRiRW</a:t>
            </a: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 w sprawie zwalczania afrykańskiego pomoru świń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60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1879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altLang="pl-PL" sz="2400" b="1" dirty="0" smtClean="0"/>
          </a:p>
          <a:p>
            <a:pPr algn="ctr">
              <a:buFont typeface="Arial" charset="0"/>
              <a:buNone/>
            </a:pPr>
            <a:r>
              <a:rPr lang="pl-PL" altLang="pl-PL" sz="2400" b="1" dirty="0" smtClean="0"/>
              <a:t>Rozporządzenie określa:</a:t>
            </a:r>
          </a:p>
          <a:p>
            <a:pPr algn="ctr">
              <a:buFont typeface="Arial" charset="0"/>
              <a:buNone/>
            </a:pPr>
            <a:endParaRPr lang="pl-PL" altLang="pl-PL" sz="800" b="1" dirty="0" smtClean="0"/>
          </a:p>
          <a:p>
            <a:r>
              <a:rPr lang="pl-PL" altLang="pl-PL" sz="2400" dirty="0" smtClean="0"/>
              <a:t>Sposób i tryb postępowania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przy podejrzeniu oraz przy stwierdzeniu</a:t>
            </a:r>
            <a:r>
              <a:rPr lang="pl-PL" altLang="pl-PL" sz="2400" dirty="0" smtClean="0"/>
              <a:t> afrykańskiego pomoru świń;</a:t>
            </a:r>
          </a:p>
          <a:p>
            <a:r>
              <a:rPr lang="pl-PL" altLang="pl-PL" sz="2400" dirty="0" smtClean="0"/>
              <a:t>Sposób i warunki określania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obszaru zapowietrzonego, zagrożonego</a:t>
            </a:r>
            <a:r>
              <a:rPr lang="pl-PL" altLang="pl-PL" sz="2400" dirty="0" smtClean="0"/>
              <a:t>;</a:t>
            </a:r>
          </a:p>
          <a:p>
            <a:r>
              <a:rPr lang="pl-PL" altLang="pl-PL" sz="2400" b="1" dirty="0" smtClean="0">
                <a:solidFill>
                  <a:srgbClr val="FF0000"/>
                </a:solidFill>
              </a:rPr>
              <a:t>Środki</a:t>
            </a:r>
            <a:r>
              <a:rPr lang="pl-PL" altLang="pl-PL" sz="2400" dirty="0" smtClean="0"/>
              <a:t> stosowane w celu zwalczania choroby;</a:t>
            </a:r>
          </a:p>
          <a:p>
            <a:r>
              <a:rPr lang="pl-PL" altLang="pl-PL" sz="2400" dirty="0" smtClean="0"/>
              <a:t>Sposób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czyszczenia i odkażania</a:t>
            </a:r>
            <a:r>
              <a:rPr lang="pl-PL" altLang="pl-PL" sz="2400" dirty="0" smtClean="0"/>
              <a:t>;</a:t>
            </a:r>
          </a:p>
          <a:p>
            <a:r>
              <a:rPr lang="pl-PL" altLang="pl-PL" sz="2400" dirty="0" smtClean="0"/>
              <a:t>Warunki i sposób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ponownego umieszczania świń </a:t>
            </a:r>
            <a:r>
              <a:rPr lang="pl-PL" altLang="pl-PL" sz="2400" dirty="0" smtClean="0"/>
              <a:t/>
            </a:r>
            <a:br>
              <a:rPr lang="pl-PL" altLang="pl-PL" sz="2400" dirty="0" smtClean="0"/>
            </a:br>
            <a:r>
              <a:rPr lang="pl-PL" altLang="pl-PL" sz="2400" dirty="0" smtClean="0"/>
              <a:t>w gospodarstwie.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Rozporządzenie </a:t>
            </a:r>
            <a:r>
              <a:rPr lang="pl-PL" sz="3200" dirty="0" err="1" smtClean="0">
                <a:solidFill>
                  <a:schemeClr val="bg1"/>
                </a:solidFill>
                <a:latin typeface="+mn-lt"/>
              </a:rPr>
              <a:t>MRiRW</a:t>
            </a: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 w sprawie zwalczania afrykańskiego pomoru świń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62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1879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altLang="pl-PL" sz="2400" b="1" dirty="0" smtClean="0"/>
          </a:p>
          <a:p>
            <a:pPr algn="ctr">
              <a:buFont typeface="Arial" charset="0"/>
              <a:buNone/>
            </a:pPr>
            <a:r>
              <a:rPr lang="pl-PL" altLang="pl-PL" sz="2400" b="1" dirty="0" smtClean="0"/>
              <a:t>Podejrzenie choroby – PLW</a:t>
            </a:r>
          </a:p>
          <a:p>
            <a:pPr algn="ctr">
              <a:buFont typeface="Arial" charset="0"/>
              <a:buNone/>
            </a:pPr>
            <a:endParaRPr lang="pl-PL" altLang="pl-PL" sz="2400" b="1" dirty="0" smtClean="0"/>
          </a:p>
          <a:p>
            <a:pPr algn="ctr"/>
            <a:r>
              <a:rPr lang="pl-PL" altLang="pl-PL" sz="2400" u="sng" dirty="0" smtClean="0"/>
              <a:t>Pobiera próbki </a:t>
            </a:r>
            <a:r>
              <a:rPr lang="pl-PL" altLang="pl-PL" sz="2400" dirty="0" smtClean="0"/>
              <a:t>do badań laboratoryjnych;</a:t>
            </a:r>
          </a:p>
          <a:p>
            <a:pPr algn="ctr"/>
            <a:r>
              <a:rPr lang="pl-PL" altLang="pl-PL" sz="2400" dirty="0" smtClean="0"/>
              <a:t>Przeprowadza </a:t>
            </a:r>
            <a:r>
              <a:rPr lang="pl-PL" altLang="pl-PL" sz="2400" u="sng" dirty="0" smtClean="0"/>
              <a:t>dochodzenie epizootyczne </a:t>
            </a:r>
            <a:r>
              <a:rPr lang="pl-PL" altLang="pl-PL" sz="2400" dirty="0" smtClean="0"/>
              <a:t>(w tym ustalenie gospodarstw kontaktowych);</a:t>
            </a:r>
          </a:p>
          <a:p>
            <a:pPr algn="ctr"/>
            <a:r>
              <a:rPr lang="pl-PL" altLang="pl-PL" sz="2400" u="sng" dirty="0" smtClean="0"/>
              <a:t>Kontroluje oznakowanie świń i księgę rejestracji</a:t>
            </a:r>
            <a:r>
              <a:rPr lang="pl-PL" altLang="pl-PL" sz="2400" dirty="0" smtClean="0"/>
              <a:t>;</a:t>
            </a:r>
          </a:p>
          <a:p>
            <a:pPr algn="ctr"/>
            <a:r>
              <a:rPr lang="pl-PL" altLang="pl-PL" sz="2400" b="1" u="sng" dirty="0" smtClean="0">
                <a:solidFill>
                  <a:srgbClr val="FF0000"/>
                </a:solidFill>
              </a:rPr>
              <a:t>Zakazuje</a:t>
            </a:r>
            <a:r>
              <a:rPr lang="pl-PL" altLang="pl-PL" sz="2400" dirty="0" smtClean="0">
                <a:solidFill>
                  <a:srgbClr val="FF0000"/>
                </a:solidFill>
              </a:rPr>
              <a:t>:</a:t>
            </a:r>
            <a:r>
              <a:rPr lang="pl-PL" altLang="pl-PL" sz="2400" dirty="0" smtClean="0"/>
              <a:t> wyprowadzania świń z pomieszczeń, wprowadzania i wyprowadzania świń z gospodarstwa, wynoszenia i wywożenia z gospodarstwa w celu wprowadzenia do obrotu mięsa i produktów pozyskanych od świń oraz materiału biologicznego;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Rozporządzenie </a:t>
            </a:r>
            <a:r>
              <a:rPr lang="pl-PL" sz="3200" dirty="0" err="1" smtClean="0">
                <a:solidFill>
                  <a:schemeClr val="bg1"/>
                </a:solidFill>
                <a:latin typeface="+mn-lt"/>
              </a:rPr>
              <a:t>MRiRW</a:t>
            </a: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 w sprawie zwalczania afrykańskiego pomoru świń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1879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altLang="pl-PL" sz="2400" b="1" dirty="0" smtClean="0"/>
          </a:p>
          <a:p>
            <a:pPr algn="ctr">
              <a:buFont typeface="Arial" charset="0"/>
              <a:buNone/>
            </a:pPr>
            <a:r>
              <a:rPr lang="pl-PL" altLang="pl-PL" sz="2400" b="1" dirty="0" smtClean="0"/>
              <a:t>Podejrzenie choroby – PLW</a:t>
            </a:r>
          </a:p>
          <a:p>
            <a:pPr algn="ctr">
              <a:buFont typeface="Arial" charset="0"/>
              <a:buNone/>
            </a:pPr>
            <a:endParaRPr lang="pl-PL" altLang="pl-PL" sz="2400" b="1" dirty="0" smtClean="0"/>
          </a:p>
          <a:p>
            <a:pPr algn="ctr"/>
            <a:r>
              <a:rPr lang="pl-PL" altLang="pl-PL" sz="2400" b="1" u="sng" dirty="0" smtClean="0">
                <a:solidFill>
                  <a:srgbClr val="FF0000"/>
                </a:solidFill>
              </a:rPr>
              <a:t>Nakazuje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: </a:t>
            </a:r>
          </a:p>
          <a:p>
            <a:pPr algn="ctr">
              <a:buFont typeface="Wingdings" pitchFamily="2" charset="2"/>
              <a:buChar char="ü"/>
            </a:pPr>
            <a:r>
              <a:rPr lang="pl-PL" altLang="pl-PL" sz="2000" dirty="0" smtClean="0"/>
              <a:t>sporządzenie przez posiadacza </a:t>
            </a:r>
            <a:r>
              <a:rPr lang="pl-PL" altLang="pl-PL" sz="2000" u="sng" dirty="0" smtClean="0"/>
              <a:t>spisu świń </a:t>
            </a:r>
            <a:r>
              <a:rPr lang="pl-PL" altLang="pl-PL" sz="2000" dirty="0" smtClean="0"/>
              <a:t>z podziałem na kategorie produkcyjne, w tym określenie liczby świń </a:t>
            </a:r>
            <a:r>
              <a:rPr lang="pl-PL" altLang="pl-PL" sz="2000" dirty="0" err="1" smtClean="0"/>
              <a:t>padłych</a:t>
            </a:r>
            <a:r>
              <a:rPr lang="pl-PL" altLang="pl-PL" sz="2000" dirty="0" smtClean="0"/>
              <a:t> i urodzonych w okresie podejrzenia o chorobę </a:t>
            </a:r>
            <a:br>
              <a:rPr lang="pl-PL" altLang="pl-PL" sz="2000" dirty="0" smtClean="0"/>
            </a:br>
            <a:r>
              <a:rPr lang="pl-PL" altLang="pl-PL" sz="2000" dirty="0" smtClean="0"/>
              <a:t>i uaktualnianie spisu do dnia potwierdzenia lub wykluczenia choroby; </a:t>
            </a:r>
          </a:p>
          <a:p>
            <a:pPr algn="ctr">
              <a:buFont typeface="Wingdings" pitchFamily="2" charset="2"/>
              <a:buChar char="ü"/>
            </a:pPr>
            <a:r>
              <a:rPr lang="pl-PL" altLang="pl-PL" sz="2000" dirty="0" smtClean="0"/>
              <a:t>stosowanie </a:t>
            </a:r>
            <a:r>
              <a:rPr lang="pl-PL" altLang="pl-PL" sz="2000" u="sng" dirty="0" err="1" smtClean="0"/>
              <a:t>bioasekuracji</a:t>
            </a:r>
            <a:r>
              <a:rPr lang="pl-PL" altLang="pl-PL" sz="2000" dirty="0" smtClean="0"/>
              <a:t> (maty) przy wejściach </a:t>
            </a:r>
            <a:br>
              <a:rPr lang="pl-PL" altLang="pl-PL" sz="2000" dirty="0" smtClean="0"/>
            </a:br>
            <a:r>
              <a:rPr lang="pl-PL" altLang="pl-PL" sz="2000" dirty="0" smtClean="0"/>
              <a:t>i wyjściach z budynków inwentarskich i z gospodarstwa; </a:t>
            </a:r>
          </a:p>
          <a:p>
            <a:pPr algn="ctr">
              <a:buFont typeface="Wingdings" pitchFamily="2" charset="2"/>
              <a:buChar char="ü"/>
            </a:pPr>
            <a:r>
              <a:rPr lang="pl-PL" altLang="pl-PL" sz="2000" dirty="0" smtClean="0"/>
              <a:t>zachowanie niezbędnych </a:t>
            </a:r>
            <a:r>
              <a:rPr lang="pl-PL" altLang="pl-PL" sz="2000" u="sng" dirty="0" smtClean="0"/>
              <a:t>zasad higieny</a:t>
            </a:r>
            <a:r>
              <a:rPr lang="pl-PL" altLang="pl-PL" sz="2000" dirty="0" smtClean="0"/>
              <a:t>, w szczególności odkażanie rąk i obuwia przez osoby, które wchodzą lub wychodzą z gospodarstwa;</a:t>
            </a:r>
          </a:p>
          <a:p>
            <a:pPr algn="ctr">
              <a:buFont typeface="Wingdings" pitchFamily="2" charset="2"/>
              <a:buChar char="ü"/>
            </a:pPr>
            <a:r>
              <a:rPr lang="pl-PL" altLang="pl-PL" sz="2000" dirty="0" smtClean="0"/>
              <a:t> </a:t>
            </a:r>
            <a:r>
              <a:rPr lang="pl-PL" altLang="pl-PL" sz="2000" u="sng" dirty="0" smtClean="0"/>
              <a:t>czyszczenie i odkażenie środków transportu </a:t>
            </a:r>
            <a:r>
              <a:rPr lang="pl-PL" altLang="pl-PL" sz="2000" dirty="0" smtClean="0"/>
              <a:t>przed opuszczeniem gospodarstwa.</a:t>
            </a:r>
            <a:endParaRPr lang="pl-PL" alt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Rozporządzenie </a:t>
            </a:r>
            <a:r>
              <a:rPr lang="pl-PL" sz="3200" dirty="0" err="1" smtClean="0">
                <a:solidFill>
                  <a:schemeClr val="bg1"/>
                </a:solidFill>
                <a:latin typeface="+mn-lt"/>
              </a:rPr>
              <a:t>MRiRW</a:t>
            </a: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 w sprawie zwalczania afrykańskiego pomoru świń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1879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altLang="pl-PL" sz="2400" b="1" dirty="0" smtClean="0"/>
          </a:p>
          <a:p>
            <a:pPr algn="ctr">
              <a:buFont typeface="Arial" charset="0"/>
              <a:buNone/>
            </a:pPr>
            <a:r>
              <a:rPr lang="pl-PL" altLang="pl-PL" sz="2400" b="1" dirty="0" smtClean="0"/>
              <a:t>Podejrzenie choroby – PLW</a:t>
            </a:r>
          </a:p>
          <a:p>
            <a:pPr algn="ctr">
              <a:buFont typeface="Arial" charset="0"/>
              <a:buNone/>
            </a:pPr>
            <a:endParaRPr lang="pl-PL" altLang="pl-PL" sz="2400" b="1" dirty="0" smtClean="0"/>
          </a:p>
          <a:p>
            <a:pPr algn="ctr">
              <a:buFont typeface="Arial" charset="0"/>
              <a:buNone/>
            </a:pPr>
            <a:r>
              <a:rPr lang="pl-PL" altLang="pl-PL" sz="2400" dirty="0" smtClean="0"/>
              <a:t>Jeżeli wymaga tego sytuacja epizootyczna, PLW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może zastosować w gospodarstwie, w którym podejrzewa się wystąpienie choroby, takie środki, jakie stosowane są w przypadku stwierdzenia choroby w gospodarstwie (w tym zabicie zwierząt).</a:t>
            </a:r>
            <a:r>
              <a:rPr lang="pl-PL" altLang="pl-PL" sz="2400" dirty="0" smtClean="0"/>
              <a:t> Może ograniczyć zastosowanie tych środków do części zwierząt, pod warunkiem, że były utrzymywane i karmione w sposób wykluczający kontakt </a:t>
            </a:r>
            <a:br>
              <a:rPr lang="pl-PL" altLang="pl-PL" sz="2400" dirty="0" smtClean="0"/>
            </a:br>
            <a:r>
              <a:rPr lang="pl-PL" altLang="pl-PL" sz="2400" dirty="0" smtClean="0"/>
              <a:t>z pozostałymi świniami w gospodarstwie.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Rozporządzenie </a:t>
            </a:r>
            <a:r>
              <a:rPr lang="pl-PL" sz="3200" dirty="0" err="1" smtClean="0">
                <a:solidFill>
                  <a:schemeClr val="bg1"/>
                </a:solidFill>
                <a:latin typeface="+mn-lt"/>
              </a:rPr>
              <a:t>MRiRW</a:t>
            </a: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 w sprawie zwalczania afrykańskiego pomoru świń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69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06488"/>
            <a:ext cx="8229600" cy="50196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altLang="pl-PL" sz="2400" b="1" dirty="0" smtClean="0"/>
              <a:t>Stwierdzenie choroby – PLW</a:t>
            </a:r>
          </a:p>
          <a:p>
            <a:r>
              <a:rPr lang="pl-PL" altLang="pl-PL" sz="2000" dirty="0" smtClean="0"/>
              <a:t>Wyznacza gospodarstwo jako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ognisko choroby</a:t>
            </a:r>
            <a:r>
              <a:rPr lang="pl-PL" altLang="pl-PL" sz="2000" dirty="0" smtClean="0"/>
              <a:t>;</a:t>
            </a:r>
          </a:p>
          <a:p>
            <a:r>
              <a:rPr lang="pl-PL" altLang="pl-PL" sz="2000" dirty="0" smtClean="0"/>
              <a:t>Wydaje zakazy i nakazy jak przy podejrzeniu choroby, z tym, że  zakaz wyprowadzania świń z gospodarstwa nie obejmuje ewentualnego wywozu świń bezpośrednio w celu zabicia, a ponadto:</a:t>
            </a:r>
          </a:p>
          <a:p>
            <a:r>
              <a:rPr lang="pl-PL" altLang="pl-PL" sz="2000" b="1" u="sng" dirty="0" smtClean="0">
                <a:solidFill>
                  <a:srgbClr val="FF0000"/>
                </a:solidFill>
              </a:rPr>
              <a:t>Nakazuje</a:t>
            </a:r>
            <a:r>
              <a:rPr lang="pl-PL" altLang="pl-PL" sz="2000" dirty="0" smtClean="0"/>
              <a:t> pod urzędowym nadzorem: </a:t>
            </a:r>
          </a:p>
          <a:p>
            <a:pPr>
              <a:buFont typeface="Wingdings" pitchFamily="2" charset="2"/>
              <a:buChar char="ü"/>
            </a:pPr>
            <a:r>
              <a:rPr lang="pl-PL" altLang="pl-PL" sz="2000" dirty="0" smtClean="0"/>
              <a:t>niezwłoczne </a:t>
            </a:r>
            <a:r>
              <a:rPr lang="pl-PL" altLang="pl-PL" sz="2000" u="sng" dirty="0" smtClean="0"/>
              <a:t>zabicie wszystkich świń w gospodarstwie</a:t>
            </a:r>
            <a:r>
              <a:rPr lang="pl-PL" altLang="pl-PL" sz="20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pl-PL" altLang="pl-PL" sz="2000" dirty="0" smtClean="0"/>
              <a:t> </a:t>
            </a:r>
            <a:r>
              <a:rPr lang="pl-PL" altLang="pl-PL" sz="2000" u="sng" dirty="0" smtClean="0"/>
              <a:t>zniszczenie lub unieszkodliwienie</a:t>
            </a:r>
            <a:r>
              <a:rPr lang="pl-PL" altLang="pl-PL" sz="2000" dirty="0" smtClean="0"/>
              <a:t>: zwłok świń, produktów ubocznych pochodzenia zwierzęcego, które mogły zostać skażone, materiału biologicznego, mięsa, pasz, sprzętu, narzędzi i innych materiałów, substancji i przedmiotów, które mogły zostać skażone i nie mogą być skutecznie oczyszczone i odkażone;</a:t>
            </a:r>
          </a:p>
          <a:p>
            <a:pPr>
              <a:buFont typeface="Wingdings" pitchFamily="2" charset="2"/>
              <a:buChar char="ü"/>
            </a:pPr>
            <a:r>
              <a:rPr lang="pl-PL" altLang="pl-PL" sz="2000" dirty="0" smtClean="0"/>
              <a:t>po zabiciu świń – </a:t>
            </a:r>
            <a:r>
              <a:rPr lang="pl-PL" altLang="pl-PL" sz="2000" u="sng" dirty="0" smtClean="0"/>
              <a:t>oczyszczenie i odkażenie</a:t>
            </a:r>
            <a:r>
              <a:rPr lang="pl-PL" altLang="pl-PL" sz="2000" dirty="0" smtClean="0"/>
              <a:t> pomieszczeń dla zwierząt, środków transportu, sprzętu, materiałów, narzędzi, ściółki, obornika i gnojowicy, które mogły być skażone.</a:t>
            </a:r>
          </a:p>
          <a:p>
            <a:endParaRPr lang="pl-PL" alt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Rozporządzenie </a:t>
            </a:r>
            <a:r>
              <a:rPr lang="pl-PL" sz="3200" dirty="0" err="1" smtClean="0">
                <a:solidFill>
                  <a:schemeClr val="bg1"/>
                </a:solidFill>
                <a:latin typeface="+mn-lt"/>
              </a:rPr>
              <a:t>MRiRW</a:t>
            </a: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 w sprawie zwalczania afrykańskiego pomoru świń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072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1879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altLang="pl-PL" sz="2400" b="1" dirty="0" smtClean="0"/>
          </a:p>
          <a:p>
            <a:pPr algn="ctr">
              <a:buFont typeface="Arial" charset="0"/>
              <a:buNone/>
            </a:pPr>
            <a:endParaRPr lang="pl-PL" altLang="pl-PL" sz="2400" b="1" dirty="0" smtClean="0"/>
          </a:p>
          <a:p>
            <a:pPr algn="ctr">
              <a:buFont typeface="Arial" charset="0"/>
              <a:buNone/>
            </a:pPr>
            <a:r>
              <a:rPr lang="pl-PL" altLang="pl-PL" sz="2400" b="1" u="sng" dirty="0" smtClean="0"/>
              <a:t>Gospodarstwo kontaktowe </a:t>
            </a:r>
            <a:r>
              <a:rPr lang="pl-PL" altLang="pl-PL" sz="2400" b="1" dirty="0" smtClean="0"/>
              <a:t>- </a:t>
            </a:r>
            <a:r>
              <a:rPr lang="pl-PL" altLang="pl-PL" sz="2400" dirty="0" smtClean="0"/>
              <a:t>gospodarstwo, które może mieć związek epizootyczny z ogniskiem choroby albo z gospodarstwem, w którym podejrzewa się chorobę</a:t>
            </a:r>
          </a:p>
          <a:p>
            <a:pPr algn="ctr">
              <a:buFont typeface="Arial" charset="0"/>
              <a:buNone/>
            </a:pPr>
            <a:endParaRPr lang="pl-PL" altLang="pl-PL" sz="2400" b="1" dirty="0" smtClean="0"/>
          </a:p>
          <a:p>
            <a:pPr algn="ctr">
              <a:buFont typeface="Arial" charset="0"/>
              <a:buNone/>
            </a:pPr>
            <a:r>
              <a:rPr lang="pl-PL" altLang="pl-PL" sz="2400" b="1" dirty="0" smtClean="0">
                <a:solidFill>
                  <a:srgbClr val="FF0000"/>
                </a:solidFill>
              </a:rPr>
              <a:t>W gospodarstwach kontaktowych stosowane są środki jak przy podejrzeniu choroby (do czasu jej wykluczenia) albo jak przy stwierdzeniu choroby (jeżeli wymaga tego sytuacja epizootyczna).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Rozporządzenie </a:t>
            </a:r>
            <a:r>
              <a:rPr lang="pl-PL" sz="3200" dirty="0" err="1" smtClean="0">
                <a:solidFill>
                  <a:schemeClr val="bg1"/>
                </a:solidFill>
                <a:latin typeface="+mn-lt"/>
              </a:rPr>
              <a:t>MRiRW</a:t>
            </a: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 w sprawie zwalczania afrykańskiego pomoru świń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174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1879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altLang="pl-PL" sz="2400" dirty="0" smtClean="0"/>
          </a:p>
          <a:p>
            <a:pPr algn="ctr">
              <a:buFont typeface="Arial" charset="0"/>
              <a:buNone/>
            </a:pPr>
            <a:r>
              <a:rPr lang="pl-PL" altLang="pl-PL" sz="2400" dirty="0" smtClean="0"/>
              <a:t>W przypadku wyznaczenia ogniska choroby</a:t>
            </a:r>
          </a:p>
          <a:p>
            <a:pPr algn="ctr">
              <a:buFont typeface="Arial" charset="0"/>
              <a:buNone/>
            </a:pPr>
            <a:r>
              <a:rPr lang="pl-PL" altLang="pl-PL" sz="2400" b="1" dirty="0" smtClean="0"/>
              <a:t>PLW lub Wojewoda</a:t>
            </a:r>
          </a:p>
          <a:p>
            <a:pPr algn="ctr">
              <a:buFont typeface="Arial" charset="0"/>
              <a:buNone/>
            </a:pPr>
            <a:r>
              <a:rPr lang="pl-PL" altLang="pl-PL" sz="2400" dirty="0" smtClean="0"/>
              <a:t>określa:</a:t>
            </a:r>
          </a:p>
          <a:p>
            <a:pPr algn="ctr"/>
            <a:r>
              <a:rPr lang="pl-PL" altLang="pl-PL" sz="2400" b="1" dirty="0" smtClean="0"/>
              <a:t>obszar zapowietrzony </a:t>
            </a:r>
            <a:r>
              <a:rPr lang="pl-PL" altLang="pl-PL" sz="2400" dirty="0" smtClean="0"/>
              <a:t>o promieniu co najmniej 3 km;</a:t>
            </a:r>
          </a:p>
          <a:p>
            <a:pPr algn="ctr"/>
            <a:r>
              <a:rPr lang="pl-PL" altLang="pl-PL" sz="2400" b="1" dirty="0" smtClean="0"/>
              <a:t>obszar zagrożony </a:t>
            </a:r>
            <a:r>
              <a:rPr lang="pl-PL" altLang="pl-PL" sz="2400" dirty="0" smtClean="0"/>
              <a:t>sięgający co najmniej 7 km poza obszar zapowietrzony</a:t>
            </a:r>
          </a:p>
          <a:p>
            <a:pPr algn="ctr"/>
            <a:r>
              <a:rPr lang="pl-PL" altLang="pl-PL" sz="2400" dirty="0" smtClean="0"/>
              <a:t>sposób oznakowania tych obszarów</a:t>
            </a:r>
          </a:p>
          <a:p>
            <a:pPr algn="ctr">
              <a:buFont typeface="Arial" charset="0"/>
              <a:buNone/>
            </a:pPr>
            <a:endParaRPr lang="pl-PL" altLang="pl-PL" sz="2400" dirty="0" smtClean="0"/>
          </a:p>
        </p:txBody>
      </p:sp>
      <p:pic>
        <p:nvPicPr>
          <p:cNvPr id="31751" name="Picture 7" descr="http://bi.gazeta.pl/im/75/30/fc/z16527477Q,Ogniska-choroby-wykryto-ostatnio-na-Podlas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7128" y="4486796"/>
            <a:ext cx="3692245" cy="2084332"/>
          </a:xfrm>
          <a:prstGeom prst="rect">
            <a:avLst/>
          </a:prstGeom>
          <a:noFill/>
        </p:spPr>
      </p:pic>
      <p:pic>
        <p:nvPicPr>
          <p:cNvPr id="6" name="Symbol zastępczy zawartości 1"/>
          <p:cNvPicPr>
            <a:picLocks noChangeAspect="1"/>
          </p:cNvPicPr>
          <p:nvPr/>
        </p:nvPicPr>
        <p:blipFill>
          <a:blip r:embed="rId3" cstate="print"/>
          <a:srcRect l="35543" t="21615" r="17057" b="50710"/>
          <a:stretch>
            <a:fillRect/>
          </a:stretch>
        </p:blipFill>
        <p:spPr bwMode="auto">
          <a:xfrm>
            <a:off x="403409" y="4482353"/>
            <a:ext cx="4228162" cy="206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buFont typeface="Arial" charset="0"/>
              <a:buNone/>
            </a:pPr>
            <a:r>
              <a:rPr lang="pl-PL" altLang="pl-PL" sz="3200" dirty="0" smtClean="0">
                <a:solidFill>
                  <a:srgbClr val="FFFFFF"/>
                </a:solidFill>
                <a:cs typeface="Arial" charset="0"/>
              </a:rPr>
              <a:t>Podstawy prawne</a:t>
            </a:r>
            <a:endParaRPr lang="en-US" altLang="pl-PL" sz="32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5" name="Prostokąt 2"/>
          <p:cNvSpPr>
            <a:spLocks noChangeArrowheads="1"/>
          </p:cNvSpPr>
          <p:nvPr/>
        </p:nvSpPr>
        <p:spPr bwMode="auto">
          <a:xfrm>
            <a:off x="149225" y="998538"/>
            <a:ext cx="884555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endParaRPr lang="pl-PL" altLang="pl-PL" sz="1400" dirty="0">
              <a:solidFill>
                <a:schemeClr val="tx1"/>
              </a:solidFill>
            </a:endParaRPr>
          </a:p>
          <a:p>
            <a:pPr algn="just">
              <a:spcAft>
                <a:spcPts val="1200"/>
              </a:spcAft>
            </a:pPr>
            <a:endParaRPr lang="pl-PL" altLang="pl-PL" dirty="0">
              <a:solidFill>
                <a:schemeClr val="tx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255046" y="1299883"/>
            <a:ext cx="7607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tx1"/>
                </a:solidFill>
              </a:rPr>
              <a:t>Prawodawstwo unijne:</a:t>
            </a:r>
          </a:p>
          <a:p>
            <a:pPr algn="just">
              <a:buFont typeface="Wingdings" pitchFamily="2" charset="2"/>
              <a:buChar char="Ø"/>
            </a:pPr>
            <a:r>
              <a:rPr lang="pl-PL" altLang="pl-PL" dirty="0" smtClean="0">
                <a:solidFill>
                  <a:schemeClr val="tx1"/>
                </a:solidFill>
              </a:rPr>
              <a:t>   Dyrektywa Rady Nr 2002/60/WE ustanawiająca przepisy szczególne w celu zwalczania afrykańskiego pomoru świń oraz zmieniająca dyrektywę 92/119/EWG w zakresie choroby cieszyńskiej i afrykańskiego pomoru świń</a:t>
            </a:r>
          </a:p>
          <a:p>
            <a:pPr algn="just"/>
            <a:endParaRPr lang="pl-PL" altLang="pl-PL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l-PL" altLang="pl-PL" dirty="0" smtClean="0">
                <a:solidFill>
                  <a:schemeClr val="tx1"/>
                </a:solidFill>
              </a:rPr>
              <a:t>   Decyzja Komisji Nr 2003/422/WE </a:t>
            </a:r>
            <a:r>
              <a:rPr lang="pl-PL" altLang="pl-PL" dirty="0">
                <a:solidFill>
                  <a:schemeClr val="tx1"/>
                </a:solidFill>
              </a:rPr>
              <a:t>zatwierdzająca podręcznik diagnostyczny </a:t>
            </a:r>
            <a:r>
              <a:rPr lang="pl-PL" altLang="pl-PL" dirty="0" smtClean="0">
                <a:solidFill>
                  <a:schemeClr val="tx1"/>
                </a:solidFill>
              </a:rPr>
              <a:t>dotyczący afrykańskiego pomoru świń</a:t>
            </a:r>
          </a:p>
          <a:p>
            <a:pPr algn="just"/>
            <a:endParaRPr lang="pl-PL" altLang="pl-PL" dirty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l-PL" altLang="pl-PL" dirty="0" smtClean="0">
                <a:solidFill>
                  <a:schemeClr val="tx1"/>
                </a:solidFill>
              </a:rPr>
              <a:t>   Decyzja wykonawcza Komisji  Nr 2014/709/UE w sprawie środków kontroli </a:t>
            </a:r>
            <a:br>
              <a:rPr lang="pl-PL" altLang="pl-PL" dirty="0" smtClean="0">
                <a:solidFill>
                  <a:schemeClr val="tx1"/>
                </a:solidFill>
              </a:rPr>
            </a:br>
            <a:r>
              <a:rPr lang="pl-PL" altLang="pl-PL" dirty="0" smtClean="0">
                <a:solidFill>
                  <a:schemeClr val="tx1"/>
                </a:solidFill>
              </a:rPr>
              <a:t>w zakresie zdrowia zwierząt w odniesieniu do afrykańskiego pomoru świń           w niektórych państwach członkowskich i uchylająca decyzję wykonawczą 2014/178/UE – ostatnio zmieniona decyzją wykonawczą Komisji (UE)                 Nr 2016/1405z  dnia 22 sierpnia 2016 r. (zmiana załącznika w odniesieniu do Łotwy i Polski) </a:t>
            </a:r>
          </a:p>
          <a:p>
            <a:pPr algn="just"/>
            <a:endParaRPr lang="pl-PL" altLang="pl-PL" dirty="0" smtClean="0">
              <a:solidFill>
                <a:schemeClr val="tx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pl-PL" altLang="pl-PL" dirty="0" smtClean="0">
                <a:solidFill>
                  <a:schemeClr val="tx1"/>
                </a:solidFill>
              </a:rPr>
              <a:t>   Decyzja wykonawcza Komisji Nr 2016/1367/UE dotycząca niektórych środków ochronnych w odniesieniu do afrykańskiego pomoru świń w Polsce </a:t>
            </a:r>
          </a:p>
          <a:p>
            <a:endParaRPr lang="pl-PL" altLang="pl-PL" dirty="0" smtClean="0">
              <a:solidFill>
                <a:schemeClr val="tx1"/>
              </a:solidFill>
            </a:endParaRPr>
          </a:p>
        </p:txBody>
      </p:sp>
      <p:pic>
        <p:nvPicPr>
          <p:cNvPr id="7" name="Picture 3" descr="C:\Documents and Settings\wet\Pulpit\CRSS\grafiki do prezentacji\paragraf EU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481" y="1130487"/>
            <a:ext cx="1060537" cy="10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0" name="AutoShape 2" descr="Znalezione obrazy dla zapytania eur-le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4932" name="AutoShape 4" descr="Znalezione obrazy dla zapytania eur-le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24934" name="AutoShape 6" descr="Znalezione obrazy dla zapytania eur-lex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zapowietrzony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277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1879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altLang="pl-PL" sz="2400" dirty="0" smtClean="0"/>
          </a:p>
          <a:p>
            <a:pPr algn="ctr">
              <a:buFont typeface="Arial" charset="0"/>
              <a:buNone/>
            </a:pPr>
            <a:r>
              <a:rPr lang="pl-PL" altLang="pl-PL" sz="2400" dirty="0" smtClean="0"/>
              <a:t>W obszarze zapowietrzonym </a:t>
            </a:r>
            <a:r>
              <a:rPr lang="pl-PL" altLang="pl-PL" sz="2400" b="1" u="sng" dirty="0" smtClean="0"/>
              <a:t>zakazuje się:</a:t>
            </a:r>
          </a:p>
          <a:p>
            <a:pPr algn="ctr">
              <a:buFont typeface="Arial" charset="0"/>
              <a:buNone/>
            </a:pPr>
            <a:endParaRPr lang="pl-PL" altLang="pl-PL" sz="2400" b="1" u="sng" dirty="0" smtClean="0"/>
          </a:p>
          <a:p>
            <a:r>
              <a:rPr lang="pl-PL" altLang="pl-PL" sz="2000" b="1" u="sng" dirty="0" smtClean="0"/>
              <a:t>wywożenia świń </a:t>
            </a:r>
            <a:r>
              <a:rPr lang="pl-PL" altLang="pl-PL" sz="2000" dirty="0" smtClean="0"/>
              <a:t>oraz materiału biologicznego </a:t>
            </a:r>
            <a:r>
              <a:rPr lang="pl-PL" altLang="pl-PL" sz="2000" b="1" dirty="0" smtClean="0"/>
              <a:t>z gospodarstw przez 40 dni </a:t>
            </a:r>
            <a:r>
              <a:rPr lang="pl-PL" altLang="pl-PL" sz="2000" dirty="0" smtClean="0"/>
              <a:t>od dnia wstępnego czyszczenia i dezynfekcji przeprowadzonej w ognisku choroby; </a:t>
            </a:r>
          </a:p>
          <a:p>
            <a:r>
              <a:rPr lang="pl-PL" altLang="pl-PL" sz="2000" b="1" u="sng" dirty="0" smtClean="0"/>
              <a:t>transportu świń </a:t>
            </a:r>
            <a:r>
              <a:rPr lang="pl-PL" altLang="pl-PL" sz="2000" dirty="0" smtClean="0"/>
              <a:t>po drogach publicznych lub wewnętrznych, z wyłączeniem dróg wewnętrznych w gospodarstwie; zakaz nie dotyczy drogowego lub kolejowego tranzytu świń bez rozładunku lub postojów;</a:t>
            </a:r>
          </a:p>
          <a:p>
            <a:endParaRPr lang="pl-PL" altLang="pl-PL" sz="2000" b="1" dirty="0" smtClean="0"/>
          </a:p>
        </p:txBody>
      </p:sp>
      <p:pic>
        <p:nvPicPr>
          <p:cNvPr id="4" name="Picture 1" descr="C:\Documents and Settings\wet\Pulpit\3250392527_10469a9d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2717" y="4644102"/>
            <a:ext cx="2204571" cy="16538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C:\Documents and Settings\wet\Pulpit\photo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530" y="4644102"/>
            <a:ext cx="1755998" cy="16538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Znak zakazu 6"/>
          <p:cNvSpPr/>
          <p:nvPr/>
        </p:nvSpPr>
        <p:spPr>
          <a:xfrm>
            <a:off x="1721224" y="4401671"/>
            <a:ext cx="2259105" cy="2097741"/>
          </a:xfrm>
          <a:prstGeom prst="noSmoking">
            <a:avLst>
              <a:gd name="adj" fmla="val 464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Znak zakazu 7"/>
          <p:cNvSpPr/>
          <p:nvPr/>
        </p:nvSpPr>
        <p:spPr>
          <a:xfrm>
            <a:off x="5091953" y="4410636"/>
            <a:ext cx="2259105" cy="2097741"/>
          </a:xfrm>
          <a:prstGeom prst="noSmoking">
            <a:avLst>
              <a:gd name="adj" fmla="val 464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pic>
        <p:nvPicPr>
          <p:cNvPr id="9" name="Obraz 8" descr="Obraz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1115" y="0"/>
            <a:ext cx="1377582" cy="154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zapowietrzony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379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1879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altLang="pl-PL" sz="2400" dirty="0" smtClean="0"/>
          </a:p>
          <a:p>
            <a:pPr algn="ctr">
              <a:buFont typeface="Arial" charset="0"/>
              <a:buNone/>
            </a:pPr>
            <a:r>
              <a:rPr lang="pl-PL" altLang="pl-PL" sz="2400" dirty="0" smtClean="0"/>
              <a:t>W obszarze zapowietrzonym </a:t>
            </a:r>
            <a:r>
              <a:rPr lang="pl-PL" altLang="pl-PL" sz="2400" b="1" u="sng" dirty="0" smtClean="0"/>
              <a:t>nakazuje się:</a:t>
            </a:r>
          </a:p>
          <a:p>
            <a:pPr algn="ctr">
              <a:buFont typeface="Arial" charset="0"/>
              <a:buNone/>
            </a:pPr>
            <a:endParaRPr lang="pl-PL" altLang="pl-PL" sz="2400" b="1" u="sng" dirty="0" smtClean="0"/>
          </a:p>
          <a:p>
            <a:r>
              <a:rPr lang="pl-PL" altLang="pl-PL" sz="2000" b="1" u="sng" dirty="0" smtClean="0"/>
              <a:t>oczyszczanie i odkażanie</a:t>
            </a:r>
            <a:r>
              <a:rPr lang="pl-PL" altLang="pl-PL" sz="2000" dirty="0" smtClean="0"/>
              <a:t> środków transportu oraz sprzętu używanego do transportu zwierząt, tusz, pasz, nawozów naturalnych lub przedmiotów, które mogą spowodować szerzenie się choroby;</a:t>
            </a:r>
          </a:p>
          <a:p>
            <a:r>
              <a:rPr lang="pl-PL" altLang="pl-PL" sz="2000" b="1" u="sng" dirty="0" smtClean="0"/>
              <a:t>zachowanie zasad higieny </a:t>
            </a:r>
            <a:r>
              <a:rPr lang="pl-PL" altLang="pl-PL" sz="2000" dirty="0" smtClean="0"/>
              <a:t>(co najmniej odkażanie rąk i obuwia) przez osoby wchodzące i wychodzące z gospodarstw;</a:t>
            </a:r>
          </a:p>
          <a:p>
            <a:r>
              <a:rPr lang="pl-PL" altLang="pl-PL" sz="2000" b="1" dirty="0" smtClean="0">
                <a:solidFill>
                  <a:srgbClr val="FF0000"/>
                </a:solidFill>
              </a:rPr>
              <a:t>niezwłoczne powiadamianie PLW o wszystkich </a:t>
            </a:r>
            <a:r>
              <a:rPr lang="pl-PL" altLang="pl-PL" sz="2000" b="1" dirty="0" err="1" smtClean="0">
                <a:solidFill>
                  <a:srgbClr val="FF0000"/>
                </a:solidFill>
              </a:rPr>
              <a:t>padłych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 i chorych świniach w gospodarstwie;</a:t>
            </a:r>
          </a:p>
          <a:p>
            <a:r>
              <a:rPr lang="pl-PL" altLang="pl-PL" sz="2000" dirty="0" smtClean="0"/>
              <a:t>można zastosować inne środki z katalogu ustawowego (wyszczególnione w rozporządzeniu, np. wprowadzić czasowe ograniczenia w ruchu osób lub pojazdów) jeśli wymaga tego sytuacja epizootyczna.</a:t>
            </a:r>
          </a:p>
          <a:p>
            <a:endParaRPr lang="pl-PL" altLang="pl-PL" sz="2000" b="1" dirty="0" smtClean="0"/>
          </a:p>
        </p:txBody>
      </p:sp>
      <p:pic>
        <p:nvPicPr>
          <p:cNvPr id="7" name="Obraz 6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115" y="0"/>
            <a:ext cx="1377582" cy="154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zapowietrzony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481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1879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altLang="pl-PL" sz="800" b="1" dirty="0" smtClean="0"/>
          </a:p>
          <a:p>
            <a:pPr algn="ctr">
              <a:buFont typeface="Arial" charset="0"/>
              <a:buNone/>
            </a:pPr>
            <a:r>
              <a:rPr lang="pl-PL" altLang="pl-PL" sz="2400" b="1" dirty="0" smtClean="0"/>
              <a:t>W obszarze zapowietrzonym:</a:t>
            </a:r>
            <a:endParaRPr lang="pl-PL" altLang="pl-PL" sz="2400" b="1" u="sng" dirty="0" smtClean="0"/>
          </a:p>
          <a:p>
            <a:pPr algn="ctr">
              <a:buFont typeface="Arial" charset="0"/>
              <a:buNone/>
            </a:pPr>
            <a:endParaRPr lang="pl-PL" altLang="pl-PL" sz="800" b="1" u="sng" dirty="0" smtClean="0"/>
          </a:p>
          <a:p>
            <a:pPr>
              <a:buFont typeface="Arial" charset="0"/>
              <a:buNone/>
            </a:pPr>
            <a:r>
              <a:rPr lang="pl-PL" altLang="pl-PL" sz="2000" b="1" dirty="0" smtClean="0"/>
              <a:t>      </a:t>
            </a:r>
            <a:r>
              <a:rPr lang="pl-PL" altLang="pl-PL" sz="2000" dirty="0" smtClean="0"/>
              <a:t>Inspekcja Weterynaryjna w terminie 7 dni od dnia ustanowienia obszaru zapowietrzonego przeprowadza </a:t>
            </a:r>
            <a:r>
              <a:rPr lang="pl-PL" altLang="pl-PL" sz="2000" b="1" dirty="0" err="1" smtClean="0">
                <a:solidFill>
                  <a:srgbClr val="FF0000"/>
                </a:solidFill>
              </a:rPr>
              <a:t>perlustracje</a:t>
            </a:r>
            <a:r>
              <a:rPr lang="pl-PL" altLang="pl-PL" sz="2000" dirty="0" smtClean="0"/>
              <a:t> (przeglądy/kontrole) gospodarstw w celu: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  - ustalenia, czy w gospodarstwach utrzymywane są świnie lub zwierzęta z gatunków wrażliwych;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  - sprawdzenia stanu zdrowia zwierząt w stadach – przeprowadza badanie kliniczne wszystkich świń utrzymywanych w obszarze zapowietrzonym;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  - kontroli prawidłowości prowadzenia księgi rejestracji i oznakowania świń;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  - dokonania spisu i aktualizacji wszystkich gospodarstw, w których utrzymywane są świnie oraz stanu liczebnego świń w tych gospodarstwach w podziale na kategorie produkcyjne;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  - pobierania próbek do badań laboratoryjnych w kierunku ASF.</a:t>
            </a:r>
          </a:p>
          <a:p>
            <a:pPr>
              <a:buFont typeface="Arial" charset="0"/>
              <a:buNone/>
            </a:pPr>
            <a:endParaRPr lang="pl-PL" altLang="pl-PL" sz="2000" dirty="0" smtClean="0"/>
          </a:p>
        </p:txBody>
      </p:sp>
      <p:pic>
        <p:nvPicPr>
          <p:cNvPr id="4" name="Obraz 3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115" y="0"/>
            <a:ext cx="1377582" cy="154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zapowietrzony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84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21568"/>
            <a:ext cx="8229600" cy="4946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altLang="pl-PL" sz="2000" dirty="0" smtClean="0"/>
              <a:t>      Jeżeli w obszarze zapowietrzonym nie stwierdza się nowych ognisk ASF, to </a:t>
            </a:r>
            <a:r>
              <a:rPr lang="pl-PL" altLang="pl-PL" sz="2000" b="1" dirty="0" smtClean="0"/>
              <a:t>po upływie 40 dni</a:t>
            </a:r>
            <a:r>
              <a:rPr lang="pl-PL" altLang="pl-PL" sz="2000" dirty="0" smtClean="0"/>
              <a:t> </a:t>
            </a:r>
            <a:r>
              <a:rPr lang="pl-PL" altLang="pl-PL" sz="2000" b="1" dirty="0" smtClean="0"/>
              <a:t>od dnia zakończenia wstępnego oczyszczania i dezynfekcji w ognisku choroby</a:t>
            </a:r>
            <a:r>
              <a:rPr lang="pl-PL" altLang="pl-PL" sz="2000" dirty="0" smtClean="0"/>
              <a:t>, PLW może wydać zgodę na wywiezienie świń, w </a:t>
            </a:r>
            <a:r>
              <a:rPr lang="pl-PL" altLang="pl-PL" sz="2000" u="sng" dirty="0" smtClean="0"/>
              <a:t>zaplombowanych</a:t>
            </a:r>
            <a:r>
              <a:rPr lang="pl-PL" altLang="pl-PL" sz="2000" dirty="0" smtClean="0"/>
              <a:t> przez niego środkach transportu, z gospodarstwa do: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-  wyznaczonej przez niego rzeźni w celu niezwłocznego dokonania uboju, przy czym jeżeli jest to możliwe rzeźnia powinna znajdować się na obszarze zapowietrzonym lub zagrożonym;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-    zakładu zajmującego się przetwarzaniem UPPZ lub produktów pochodnych, w którym świnie zostaną zabite, a ich zwłoki przetworzone lub zniszczone jako materiał kategorii I;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 -    w wyjątkowych przypadkach (np. ze względów </a:t>
            </a:r>
            <a:r>
              <a:rPr lang="pl-PL" altLang="pl-PL" sz="2000" dirty="0" err="1" smtClean="0"/>
              <a:t>dobrostanowych</a:t>
            </a:r>
            <a:r>
              <a:rPr lang="pl-PL" altLang="pl-PL" sz="2000" dirty="0" smtClean="0"/>
              <a:t>) do innych gospodarstw znajdujących się wyłącznie w obszarze zapowietrzonym, przy czym informacja o zamiarze wywozu musi zostać przekazana za pośrednictwem WLW do GLW. GLW informuje o takim wywozie Komisję Europejską.</a:t>
            </a:r>
            <a:endParaRPr lang="pl-PL" altLang="pl-PL" sz="2000" b="1" dirty="0" smtClean="0"/>
          </a:p>
          <a:p>
            <a:pPr algn="ctr">
              <a:buFont typeface="Arial" charset="0"/>
              <a:buNone/>
            </a:pPr>
            <a:endParaRPr lang="pl-PL" altLang="pl-PL" sz="2000" b="1" u="sng" dirty="0" smtClean="0"/>
          </a:p>
        </p:txBody>
      </p:sp>
      <p:pic>
        <p:nvPicPr>
          <p:cNvPr id="4" name="Obraz 3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115" y="0"/>
            <a:ext cx="1377582" cy="154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zapowietrzony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86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38144"/>
            <a:ext cx="8229600" cy="5319713"/>
          </a:xfrm>
        </p:spPr>
        <p:txBody>
          <a:bodyPr/>
          <a:lstStyle/>
          <a:p>
            <a:endParaRPr lang="pl-PL" altLang="pl-PL" sz="2000" dirty="0" smtClean="0"/>
          </a:p>
          <a:p>
            <a:r>
              <a:rPr lang="pl-PL" altLang="pl-PL" sz="2000" b="1" u="sng" dirty="0" smtClean="0"/>
              <a:t>Warunki wydania zgody </a:t>
            </a:r>
            <a:r>
              <a:rPr lang="pl-PL" altLang="pl-PL" sz="2000" u="sng" dirty="0" smtClean="0"/>
              <a:t>przez PLW na wywóz świń z gospodarstwa w obszarze zapowietrzonym </a:t>
            </a:r>
            <a:r>
              <a:rPr lang="pl-PL" altLang="pl-PL" sz="2000" b="1" u="sng" dirty="0" smtClean="0"/>
              <a:t>po upływie 40 dni</a:t>
            </a:r>
            <a:r>
              <a:rPr lang="pl-PL" altLang="pl-PL" sz="2000" u="sng" dirty="0" smtClean="0"/>
              <a:t>:</a:t>
            </a:r>
          </a:p>
          <a:p>
            <a:endParaRPr lang="pl-PL" altLang="pl-PL" sz="800" dirty="0" smtClean="0"/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 - pobranie od świń przeznaczonych do uboju lub zabicia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próbek do badań laboratoryjnych</a:t>
            </a:r>
            <a:r>
              <a:rPr lang="pl-PL" altLang="pl-PL" sz="2000" dirty="0" smtClean="0"/>
              <a:t>  (zgodnie z decyzją Komisji 2003/422/WE) w celu stwierdzenia albo wykluczenia choroby – wynik badania laboratoryjnego jest ujemny;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- przeprowadzenie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badania klinicznego świń</a:t>
            </a:r>
            <a:r>
              <a:rPr lang="pl-PL" altLang="pl-PL" sz="2000" dirty="0" smtClean="0"/>
              <a:t>, w tym wszystkich świń, które mają być wywiezione zgodnie z decyzją Komisji 2003/422/WE, obejmujące w szczególności pomiar wewnętrznej ciepłoty ciała świń, przy czym wynik badania potwierdza dobry stan zdrowia zwierząt;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- sprawdzenie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prawidłowości prowadzenia księgi rejestracji i prawidłowości oznakowania świń</a:t>
            </a:r>
            <a:r>
              <a:rPr lang="pl-PL" altLang="pl-PL" sz="2000" dirty="0" smtClean="0"/>
              <a:t>, przy czym brak jest niezgodności pomiędzy stanem faktycznym a danymi w księdze rejestracji świń;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-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środki transportu użyte do przewozu świń zostaną oczyszczone i zdezynfekowane </a:t>
            </a:r>
            <a:r>
              <a:rPr lang="pl-PL" altLang="pl-PL" sz="2000" dirty="0" smtClean="0"/>
              <a:t>natychmiast po zakończeniu transportu.</a:t>
            </a:r>
          </a:p>
        </p:txBody>
      </p:sp>
      <p:pic>
        <p:nvPicPr>
          <p:cNvPr id="4" name="Obraz 3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115" y="0"/>
            <a:ext cx="1377582" cy="154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zapowietrzony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891" name="Symbol zastępczy zawartości 2"/>
          <p:cNvSpPr>
            <a:spLocks noGrp="1"/>
          </p:cNvSpPr>
          <p:nvPr>
            <p:ph idx="1"/>
          </p:nvPr>
        </p:nvSpPr>
        <p:spPr>
          <a:xfrm>
            <a:off x="466165" y="1467130"/>
            <a:ext cx="8229600" cy="5187950"/>
          </a:xfrm>
        </p:spPr>
        <p:txBody>
          <a:bodyPr/>
          <a:lstStyle/>
          <a:p>
            <a:r>
              <a:rPr lang="pl-PL" altLang="pl-PL" sz="2000" dirty="0" smtClean="0"/>
              <a:t>Po wydaniu zgody, PLW właściwy dla gospodarstwa pochodzenia świń informuje PLW właściwego dla rzeźni o zamiarze wywozu świń z gospodarstwa w obszarze zapowietrzonym  (w tym przekazuje dane dotyczące nazwy i adresu gospodarstwa pochodzenia zwierząt, numeru siedziby stada, daty i godziny wywozu, danych środka transportu i liczby świń z podaniem ich numerów identyfikacyjnych w podziale na grupy produkcyjne); </a:t>
            </a:r>
          </a:p>
          <a:p>
            <a:r>
              <a:rPr lang="pl-PL" altLang="pl-PL" sz="2000" dirty="0" smtClean="0"/>
              <a:t>Informację zwrotną o dotarciu świń do rzeźni przekazuje PLW właściwy dla rzeźni (w tym podaje informację o ewentualnych niezgodnościach w porównaniu do informacji przekazanych przez PLW właściwego dla gospodarstwa pochodzenia świń przed ich wywozem, np. dotyczących liczby świń, oznakowaniu świń).</a:t>
            </a:r>
          </a:p>
          <a:p>
            <a:pPr algn="ctr"/>
            <a:endParaRPr lang="pl-PL" altLang="pl-PL" sz="2000" b="1" u="sng" dirty="0" smtClean="0"/>
          </a:p>
        </p:txBody>
      </p:sp>
      <p:pic>
        <p:nvPicPr>
          <p:cNvPr id="37893" name="Picture 5" descr="http://www.usb.wtcpoznan.pl/midcom-serveattachmentguid-1e24a7b182790ea4a7b11e2a764673ceded6eeb6eeb/ikonki-strzal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389" y="4935126"/>
            <a:ext cx="2312893" cy="1612223"/>
          </a:xfrm>
          <a:prstGeom prst="rect">
            <a:avLst/>
          </a:prstGeom>
          <a:noFill/>
        </p:spPr>
      </p:pic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115" y="0"/>
            <a:ext cx="1377582" cy="154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zapowietrzony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891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86751"/>
            <a:ext cx="8458200" cy="4826281"/>
          </a:xfrm>
        </p:spPr>
        <p:txBody>
          <a:bodyPr/>
          <a:lstStyle/>
          <a:p>
            <a:r>
              <a:rPr lang="pl-PL" altLang="pl-PL" sz="2000" dirty="0" smtClean="0"/>
              <a:t>W przypadku wystąpienia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kolejnych ognisk choroby </a:t>
            </a:r>
            <a:r>
              <a:rPr lang="pl-PL" altLang="pl-PL" sz="2000" dirty="0" smtClean="0"/>
              <a:t>i konieczności dalszego utrzymywania zakazów na obszarze zapowietrzonym, na wniosek posiadacza świń, </a:t>
            </a:r>
            <a:r>
              <a:rPr lang="pl-PL" altLang="pl-PL" sz="2000" b="1" dirty="0" smtClean="0"/>
              <a:t>po upływie 40 dni od dnia określenia obszaru zapowietrzonego</a:t>
            </a:r>
            <a:r>
              <a:rPr lang="pl-PL" altLang="pl-PL" sz="2000" dirty="0" smtClean="0"/>
              <a:t>, biorąc pod uwagę dobrostan zwierząt, PLW może wyrazić zgodę na wywóz świń z gospodarstwa położonego w obszarze zapowietrzonym w zaplombowanych środkach transportu </a:t>
            </a:r>
          </a:p>
          <a:p>
            <a:r>
              <a:rPr lang="pl-PL" altLang="pl-PL" sz="2000" u="sng" dirty="0" smtClean="0"/>
              <a:t>Warunki wywozu są analogiczne do wymienionych poprzednio, w przypadku zgody PLW na wywóz świń z gospodarstwa w obszarze zapowietrzonym po upływie 40 dni od dnia wstępnego czyszczenia i dezynfekcji </a:t>
            </a:r>
            <a:r>
              <a:rPr lang="pl-PL" altLang="pl-PL" sz="2000" b="1" u="sng" dirty="0" smtClean="0">
                <a:solidFill>
                  <a:srgbClr val="FF0000"/>
                </a:solidFill>
              </a:rPr>
              <a:t>we wszystkich ogniskach choroby.</a:t>
            </a:r>
          </a:p>
        </p:txBody>
      </p:sp>
      <p:pic>
        <p:nvPicPr>
          <p:cNvPr id="38917" name="Picture 5" descr="http://www.paryz.orpeg.pl/sites/www.paryz.orpeg.pl/files/Calenda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691999"/>
            <a:ext cx="1681909" cy="1681909"/>
          </a:xfrm>
          <a:prstGeom prst="rect">
            <a:avLst/>
          </a:prstGeom>
          <a:noFill/>
        </p:spPr>
      </p:pic>
      <p:pic>
        <p:nvPicPr>
          <p:cNvPr id="5" name="Obraz 4" descr="Obraz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1115" y="0"/>
            <a:ext cx="1377582" cy="154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zapowietrzony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993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43013"/>
            <a:ext cx="8229600" cy="5187950"/>
          </a:xfrm>
        </p:spPr>
        <p:txBody>
          <a:bodyPr/>
          <a:lstStyle/>
          <a:p>
            <a:endParaRPr lang="pl-PL" altLang="pl-PL" sz="2000" dirty="0" smtClean="0"/>
          </a:p>
          <a:p>
            <a:r>
              <a:rPr lang="pl-PL" altLang="pl-PL" sz="2400" dirty="0" smtClean="0"/>
              <a:t>Warunki znoszenia zakazów w obszarze zapowietrzonym (znoszenie obszaru zapowietrzonego):</a:t>
            </a:r>
          </a:p>
          <a:p>
            <a:pPr>
              <a:buFont typeface="Arial" charset="0"/>
              <a:buNone/>
            </a:pPr>
            <a:r>
              <a:rPr lang="pl-PL" altLang="pl-PL" sz="2400" dirty="0" smtClean="0"/>
              <a:t>    -  przeprowadzenie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czyszczenia i dezynfekcji we wszystkich </a:t>
            </a:r>
            <a:br>
              <a:rPr lang="pl-PL" altLang="pl-PL" sz="2400" b="1" dirty="0" smtClean="0">
                <a:solidFill>
                  <a:srgbClr val="FF0000"/>
                </a:solidFill>
              </a:rPr>
            </a:br>
            <a:r>
              <a:rPr lang="pl-PL" altLang="pl-PL" sz="2400" b="1" dirty="0" smtClean="0">
                <a:solidFill>
                  <a:srgbClr val="FF0000"/>
                </a:solidFill>
              </a:rPr>
              <a:t>  ogniskach choroby;</a:t>
            </a:r>
          </a:p>
          <a:p>
            <a:pPr>
              <a:buFont typeface="Arial" charset="0"/>
              <a:buNone/>
            </a:pPr>
            <a:r>
              <a:rPr lang="pl-PL" altLang="pl-PL" sz="2400" dirty="0" smtClean="0"/>
              <a:t>    -  poddanie świń we wszystkich gospodarstwach w obszarze zapowietrzonym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badaniu klinicznemu i laboratoryjnemu </a:t>
            </a:r>
            <a:r>
              <a:rPr lang="pl-PL" altLang="pl-PL" sz="2400" dirty="0" smtClean="0"/>
              <a:t>zgodnie z przepisami decyzji Komisji 2003/422/WE, przy czym badanie kliniczne i pobieranie próbek do badań laboratoryjnych może być rozpoczęte </a:t>
            </a:r>
            <a:r>
              <a:rPr lang="pl-PL" altLang="pl-PL" sz="2400" b="1" u="sng" dirty="0" smtClean="0"/>
              <a:t>nie wcześniej niż po upływie 45 dni </a:t>
            </a:r>
            <a:r>
              <a:rPr lang="pl-PL" altLang="pl-PL" sz="2400" dirty="0" smtClean="0"/>
              <a:t>od dnia wstępnego czyszczenia i dezynfekcji we wszystkich ogniskach choroby.</a:t>
            </a:r>
            <a:endParaRPr lang="pl-PL" altLang="pl-PL" sz="2000" b="1" u="sng" dirty="0" smtClean="0"/>
          </a:p>
        </p:txBody>
      </p:sp>
      <p:pic>
        <p:nvPicPr>
          <p:cNvPr id="4" name="Obraz 3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115" y="0"/>
            <a:ext cx="1377582" cy="154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zapowietrzony  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187950"/>
          </a:xfrm>
        </p:spPr>
        <p:txBody>
          <a:bodyPr/>
          <a:lstStyle/>
          <a:p>
            <a:endParaRPr lang="pl-PL" altLang="pl-PL" sz="2000" dirty="0" smtClean="0"/>
          </a:p>
          <a:p>
            <a:pPr>
              <a:buNone/>
            </a:pPr>
            <a:r>
              <a:rPr lang="pl-PL" altLang="pl-PL" sz="2400" dirty="0" smtClean="0"/>
              <a:t> </a:t>
            </a:r>
          </a:p>
          <a:p>
            <a:pPr>
              <a:buNone/>
            </a:pPr>
            <a:r>
              <a:rPr lang="pl-PL" altLang="pl-PL" sz="2800" b="1" dirty="0" smtClean="0"/>
              <a:t>S</a:t>
            </a:r>
            <a:r>
              <a:rPr lang="pl-PL" sz="2800" b="1" dirty="0" smtClean="0">
                <a:latin typeface="+mn-lt"/>
              </a:rPr>
              <a:t>krócenie terminów</a:t>
            </a:r>
            <a:endParaRPr lang="pl-PL" altLang="pl-PL" sz="2800" b="1" u="sng" dirty="0" smtClean="0"/>
          </a:p>
          <a:p>
            <a:pPr algn="ctr">
              <a:buFont typeface="Arial" charset="0"/>
              <a:buNone/>
            </a:pPr>
            <a:r>
              <a:rPr lang="pl-PL" altLang="pl-PL" sz="2000" b="1" dirty="0" smtClean="0"/>
              <a:t>   40-dniowe terminy</a:t>
            </a:r>
            <a:r>
              <a:rPr lang="pl-PL" altLang="pl-PL" sz="2000" dirty="0" smtClean="0"/>
              <a:t>, o których mowa powyżej, po których możliwe jest wydanie zgody na wywóz świń z gospodarstwa położonego w obszarze zapowietrzonym, a także </a:t>
            </a:r>
            <a:r>
              <a:rPr lang="pl-PL" altLang="pl-PL" sz="2000" b="1" dirty="0" smtClean="0"/>
              <a:t>45-dniowy okres</a:t>
            </a:r>
            <a:r>
              <a:rPr lang="pl-PL" altLang="pl-PL" sz="2000" dirty="0" smtClean="0"/>
              <a:t>, po którym może rozpocząć się pobieranie próbek do badań we wszystkich gospodarstwach w celu zniesienia zakazów w obszarze zapowietrzonym, </a:t>
            </a:r>
          </a:p>
          <a:p>
            <a:pPr algn="ctr">
              <a:buFont typeface="Arial" charset="0"/>
              <a:buNone/>
            </a:pPr>
            <a:r>
              <a:rPr lang="pl-PL" altLang="pl-PL" sz="2000" b="1" dirty="0" smtClean="0">
                <a:solidFill>
                  <a:srgbClr val="FF0000"/>
                </a:solidFill>
              </a:rPr>
              <a:t>mogą zostać skrócone do 30 dni jeżeli:</a:t>
            </a:r>
          </a:p>
          <a:p>
            <a:pPr algn="ctr">
              <a:buFont typeface="Arial" charset="0"/>
              <a:buNone/>
            </a:pPr>
            <a:r>
              <a:rPr lang="pl-PL" altLang="pl-PL" sz="2000" dirty="0" smtClean="0"/>
              <a:t>    odpowiednio: w danym gospodarstwie/gospodarstwach, na podstawie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badań laboratoryjnych </a:t>
            </a:r>
            <a:r>
              <a:rPr lang="pl-PL" altLang="pl-PL" sz="2000" dirty="0" smtClean="0"/>
              <a:t>próbek pobranych zgodnie z intensywnym schematem pobierania próbek, o którym mowa w decyzji Komisji 2003/422/WE,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wykluczono afrykański pomór świń.</a:t>
            </a:r>
          </a:p>
        </p:txBody>
      </p:sp>
      <p:pic>
        <p:nvPicPr>
          <p:cNvPr id="4" name="Obraz 3" descr="Obraz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1115" y="0"/>
            <a:ext cx="1377582" cy="154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zagrożony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19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1879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altLang="pl-PL" sz="1400" dirty="0" smtClean="0"/>
          </a:p>
          <a:p>
            <a:pPr algn="ctr">
              <a:buFont typeface="Arial" charset="0"/>
              <a:buNone/>
            </a:pPr>
            <a:r>
              <a:rPr lang="pl-PL" altLang="pl-PL" sz="2400" dirty="0" smtClean="0"/>
              <a:t>W obszarze zagrożonym </a:t>
            </a:r>
            <a:r>
              <a:rPr lang="pl-PL" altLang="pl-PL" sz="2400" b="1" u="sng" dirty="0" smtClean="0"/>
              <a:t>zakazuje się:</a:t>
            </a:r>
          </a:p>
          <a:p>
            <a:pPr algn="ctr">
              <a:buFont typeface="Arial" charset="0"/>
              <a:buNone/>
            </a:pPr>
            <a:endParaRPr lang="pl-PL" altLang="pl-PL" sz="1400" b="1" u="sng" dirty="0" smtClean="0"/>
          </a:p>
          <a:p>
            <a:r>
              <a:rPr lang="pl-PL" altLang="pl-PL" sz="2000" b="1" u="sng" dirty="0" smtClean="0"/>
              <a:t>wywożenia świń </a:t>
            </a:r>
            <a:r>
              <a:rPr lang="pl-PL" altLang="pl-PL" sz="2000" dirty="0" smtClean="0"/>
              <a:t>oraz materiału biologicznego </a:t>
            </a:r>
            <a:r>
              <a:rPr lang="pl-PL" altLang="pl-PL" sz="2000" b="1" dirty="0" smtClean="0"/>
              <a:t>z gospodarstw przez okres 30 dni </a:t>
            </a:r>
            <a:r>
              <a:rPr lang="pl-PL" altLang="pl-PL" sz="2000" dirty="0" smtClean="0"/>
              <a:t>od dnia wstępnego czyszczenia i dezynfekcji przeprowadzonej w ognisku choroby; </a:t>
            </a:r>
          </a:p>
          <a:p>
            <a:r>
              <a:rPr lang="pl-PL" altLang="pl-PL" sz="2000" b="1" u="sng" dirty="0" smtClean="0"/>
              <a:t>transportu świń </a:t>
            </a:r>
            <a:r>
              <a:rPr lang="pl-PL" altLang="pl-PL" sz="2000" dirty="0" smtClean="0"/>
              <a:t>po drogach publicznych lub wewnętrznych, z wyłączeniem dróg wewnętrznych w gospodarstwie; zakaz nie dotyczy drogowego lub kolejowego tranzytu świń bez rozładunku lub postojów oraz transportu świń spoza obszaru zagrożonego, przewożonych do rzeźni na tym obszarze w celu natychmiastowego uboju;</a:t>
            </a:r>
          </a:p>
          <a:p>
            <a:endParaRPr lang="pl-PL" altLang="pl-PL" sz="2000" b="1" dirty="0" smtClean="0"/>
          </a:p>
        </p:txBody>
      </p:sp>
      <p:pic>
        <p:nvPicPr>
          <p:cNvPr id="4" name="Picture 1" descr="C:\Documents and Settings\wet\Pulpit\3250392527_10469a9d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2717" y="4644102"/>
            <a:ext cx="2204571" cy="16538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 descr="C:\Documents and Settings\wet\Pulpit\photo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6530" y="4644102"/>
            <a:ext cx="1755998" cy="16538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9" name="Picture 5" descr="http://clientes.agenciabussola.com.br/corrida/images/placa7K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235" y="0"/>
            <a:ext cx="1120589" cy="1254391"/>
          </a:xfrm>
          <a:prstGeom prst="rect">
            <a:avLst/>
          </a:prstGeom>
          <a:noFill/>
        </p:spPr>
      </p:pic>
      <p:sp>
        <p:nvSpPr>
          <p:cNvPr id="7" name="Znak zakazu 6"/>
          <p:cNvSpPr/>
          <p:nvPr/>
        </p:nvSpPr>
        <p:spPr>
          <a:xfrm>
            <a:off x="1721224" y="4401671"/>
            <a:ext cx="2259105" cy="2097741"/>
          </a:xfrm>
          <a:prstGeom prst="noSmoking">
            <a:avLst>
              <a:gd name="adj" fmla="val 464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8" name="Znak zakazu 7"/>
          <p:cNvSpPr/>
          <p:nvPr/>
        </p:nvSpPr>
        <p:spPr>
          <a:xfrm>
            <a:off x="5091953" y="4410636"/>
            <a:ext cx="2259105" cy="2097741"/>
          </a:xfrm>
          <a:prstGeom prst="noSmoking">
            <a:avLst>
              <a:gd name="adj" fmla="val 4640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08059" y="1025329"/>
            <a:ext cx="811870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chemeClr val="tx1"/>
                </a:solidFill>
              </a:rPr>
              <a:t>Prawodawstwo polskie </a:t>
            </a:r>
            <a:r>
              <a:rPr lang="pl-PL" sz="2800" dirty="0">
                <a:solidFill>
                  <a:schemeClr val="tx1"/>
                </a:solidFill>
              </a:rPr>
              <a:t>(najważniejsze przepisy):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2000" b="1" dirty="0" smtClean="0">
                <a:solidFill>
                  <a:schemeClr val="tx1"/>
                </a:solidFill>
              </a:rPr>
              <a:t>   ustawa </a:t>
            </a:r>
            <a:r>
              <a:rPr lang="pl-PL" altLang="pl-PL" sz="2000" b="1" dirty="0">
                <a:solidFill>
                  <a:schemeClr val="tx1"/>
                </a:solidFill>
              </a:rPr>
              <a:t>z dnia 11 marca 2004 r. o ochronie zdrowia zwierząt oraz zwalczaniu chorób zakaźnych zwierząt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2000" dirty="0" smtClean="0">
                <a:solidFill>
                  <a:schemeClr val="tx1"/>
                </a:solidFill>
              </a:rPr>
              <a:t>   rozporządzenie </a:t>
            </a:r>
            <a:r>
              <a:rPr lang="pl-PL" altLang="pl-PL" sz="2000" dirty="0" err="1">
                <a:solidFill>
                  <a:schemeClr val="tx1"/>
                </a:solidFill>
              </a:rPr>
              <a:t>MRiRW</a:t>
            </a:r>
            <a:r>
              <a:rPr lang="pl-PL" altLang="pl-PL" sz="2000" dirty="0">
                <a:solidFill>
                  <a:schemeClr val="tx1"/>
                </a:solidFill>
              </a:rPr>
              <a:t> </a:t>
            </a:r>
            <a:r>
              <a:rPr lang="pl-PL" altLang="pl-PL" dirty="0">
                <a:solidFill>
                  <a:schemeClr val="tx1"/>
                </a:solidFill>
              </a:rPr>
              <a:t>z dnia 6 maja 2015r. w sprawie zwalczania afrykańskiego pomoru świń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2000" dirty="0" smtClean="0">
                <a:solidFill>
                  <a:schemeClr val="tx1"/>
                </a:solidFill>
              </a:rPr>
              <a:t>   rozporządzenie </a:t>
            </a:r>
            <a:r>
              <a:rPr lang="pl-PL" altLang="pl-PL" sz="2000" dirty="0" err="1">
                <a:solidFill>
                  <a:schemeClr val="tx1"/>
                </a:solidFill>
              </a:rPr>
              <a:t>MRiRW</a:t>
            </a:r>
            <a:r>
              <a:rPr lang="pl-PL" altLang="pl-PL" sz="2000" dirty="0">
                <a:solidFill>
                  <a:schemeClr val="tx1"/>
                </a:solidFill>
              </a:rPr>
              <a:t> </a:t>
            </a:r>
            <a:r>
              <a:rPr lang="pl-PL" altLang="pl-PL" dirty="0">
                <a:solidFill>
                  <a:schemeClr val="tx1"/>
                </a:solidFill>
              </a:rPr>
              <a:t>z dnia 6 maja 2015r. w sprawie środków podejmowanych w związku z wystąpieniem afrykańskiego pomoru świń</a:t>
            </a:r>
          </a:p>
          <a:p>
            <a:pPr>
              <a:buFont typeface="Wingdings" pitchFamily="2" charset="2"/>
              <a:buChar char="Ø"/>
            </a:pPr>
            <a:r>
              <a:rPr lang="pl-PL" altLang="pl-PL" sz="2000" dirty="0" smtClean="0">
                <a:solidFill>
                  <a:schemeClr val="tx1"/>
                </a:solidFill>
              </a:rPr>
              <a:t>   rozporządzenie </a:t>
            </a:r>
            <a:r>
              <a:rPr lang="pl-PL" altLang="pl-PL" sz="2000" dirty="0" err="1">
                <a:solidFill>
                  <a:schemeClr val="tx1"/>
                </a:solidFill>
              </a:rPr>
              <a:t>MRiRW</a:t>
            </a:r>
            <a:r>
              <a:rPr lang="pl-PL" altLang="pl-PL" sz="2000" dirty="0">
                <a:solidFill>
                  <a:schemeClr val="tx1"/>
                </a:solidFill>
              </a:rPr>
              <a:t> </a:t>
            </a:r>
            <a:r>
              <a:rPr lang="pl-PL" altLang="pl-PL" dirty="0">
                <a:solidFill>
                  <a:schemeClr val="tx1"/>
                </a:solidFill>
              </a:rPr>
              <a:t>z dnia </a:t>
            </a:r>
            <a:r>
              <a:rPr lang="pl-PL" altLang="pl-PL" dirty="0" smtClean="0">
                <a:solidFill>
                  <a:schemeClr val="tx1"/>
                </a:solidFill>
              </a:rPr>
              <a:t>14 marca 2017 </a:t>
            </a:r>
            <a:r>
              <a:rPr lang="pl-PL" altLang="pl-PL" dirty="0">
                <a:solidFill>
                  <a:schemeClr val="tx1"/>
                </a:solidFill>
              </a:rPr>
              <a:t>r. w sprawie wprowadzenia w </a:t>
            </a:r>
            <a:r>
              <a:rPr lang="pl-PL" altLang="pl-PL" dirty="0" smtClean="0">
                <a:solidFill>
                  <a:schemeClr val="tx1"/>
                </a:solidFill>
              </a:rPr>
              <a:t>2017 </a:t>
            </a:r>
            <a:r>
              <a:rPr lang="pl-PL" altLang="pl-PL" dirty="0">
                <a:solidFill>
                  <a:schemeClr val="tx1"/>
                </a:solidFill>
              </a:rPr>
              <a:t>r. na terytorium Rzeczypospolitej Polskiej „Programu mającego na celu wczesne wykrycie zakażeń wirusem wywołującym afrykański pomór świń i poszerzenie wiedzy na temat tej choroby oraz jej zwalczanie</a:t>
            </a:r>
            <a:r>
              <a:rPr lang="pl-PL" altLang="pl-PL" dirty="0" smtClean="0">
                <a:solidFill>
                  <a:schemeClr val="tx1"/>
                </a:solidFill>
              </a:rPr>
              <a:t>”</a:t>
            </a:r>
          </a:p>
          <a:p>
            <a:pPr>
              <a:buFont typeface="Wingdings" pitchFamily="2" charset="2"/>
              <a:buChar char="Ø"/>
            </a:pPr>
            <a:r>
              <a:rPr lang="pl-PL" altLang="pl-PL" dirty="0">
                <a:solidFill>
                  <a:schemeClr val="tx1"/>
                </a:solidFill>
              </a:rPr>
              <a:t> </a:t>
            </a:r>
            <a:r>
              <a:rPr lang="pl-PL" altLang="pl-PL" dirty="0" smtClean="0">
                <a:solidFill>
                  <a:schemeClr val="tx1"/>
                </a:solidFill>
              </a:rPr>
              <a:t>  </a:t>
            </a:r>
            <a:r>
              <a:rPr lang="pl-PL" altLang="pl-PL" sz="2000" dirty="0" smtClean="0">
                <a:solidFill>
                  <a:schemeClr val="tx1"/>
                </a:solidFill>
              </a:rPr>
              <a:t>rozporządzenie </a:t>
            </a:r>
            <a:r>
              <a:rPr lang="pl-PL" altLang="pl-PL" sz="2000" dirty="0" err="1" smtClean="0">
                <a:solidFill>
                  <a:schemeClr val="tx1"/>
                </a:solidFill>
              </a:rPr>
              <a:t>MRiRW</a:t>
            </a:r>
            <a:r>
              <a:rPr lang="pl-PL" altLang="pl-PL" sz="2000" dirty="0" smtClean="0">
                <a:solidFill>
                  <a:schemeClr val="tx1"/>
                </a:solidFill>
              </a:rPr>
              <a:t> </a:t>
            </a:r>
            <a:r>
              <a:rPr lang="pl-PL" altLang="pl-PL" dirty="0" smtClean="0">
                <a:solidFill>
                  <a:schemeClr val="tx1"/>
                </a:solidFill>
              </a:rPr>
              <a:t>z dnia 3 kwietnia 2015 r. w sprawie wprowadzenia „Programu </a:t>
            </a:r>
            <a:r>
              <a:rPr lang="pl-PL" altLang="pl-PL" dirty="0" err="1" smtClean="0">
                <a:solidFill>
                  <a:schemeClr val="tx1"/>
                </a:solidFill>
              </a:rPr>
              <a:t>bioasekuracji</a:t>
            </a:r>
            <a:r>
              <a:rPr lang="pl-PL" altLang="pl-PL" dirty="0" smtClean="0">
                <a:solidFill>
                  <a:schemeClr val="tx1"/>
                </a:solidFill>
              </a:rPr>
              <a:t> mającego na celu zapobieganie szerzeniu się afrykańskiego pomoru świń” na lata 2015-2018</a:t>
            </a:r>
          </a:p>
          <a:p>
            <a:pPr>
              <a:buFont typeface="Wingdings" pitchFamily="2" charset="2"/>
              <a:buChar char="Ø"/>
            </a:pPr>
            <a:r>
              <a:rPr lang="pl-PL" altLang="pl-PL" dirty="0">
                <a:solidFill>
                  <a:schemeClr val="tx1"/>
                </a:solidFill>
              </a:rPr>
              <a:t> </a:t>
            </a:r>
            <a:r>
              <a:rPr lang="pl-PL" altLang="pl-PL" dirty="0" smtClean="0">
                <a:solidFill>
                  <a:schemeClr val="tx1"/>
                </a:solidFill>
              </a:rPr>
              <a:t>   </a:t>
            </a:r>
            <a:r>
              <a:rPr lang="pl-PL" altLang="pl-PL" sz="2000" dirty="0" smtClean="0">
                <a:solidFill>
                  <a:schemeClr val="tx1"/>
                </a:solidFill>
              </a:rPr>
              <a:t>rozporządzenie </a:t>
            </a:r>
            <a:r>
              <a:rPr lang="pl-PL" altLang="pl-PL" sz="2000" dirty="0" err="1">
                <a:solidFill>
                  <a:schemeClr val="tx1"/>
                </a:solidFill>
              </a:rPr>
              <a:t>MRiRW</a:t>
            </a:r>
            <a:r>
              <a:rPr lang="pl-PL" altLang="pl-PL" sz="2000" dirty="0">
                <a:solidFill>
                  <a:schemeClr val="tx1"/>
                </a:solidFill>
              </a:rPr>
              <a:t> </a:t>
            </a:r>
            <a:r>
              <a:rPr lang="pl-PL" altLang="pl-PL" dirty="0">
                <a:solidFill>
                  <a:schemeClr val="tx1"/>
                </a:solidFill>
              </a:rPr>
              <a:t>z </a:t>
            </a:r>
            <a:r>
              <a:rPr lang="pl-PL" altLang="pl-PL" dirty="0" smtClean="0">
                <a:solidFill>
                  <a:schemeClr val="tx1"/>
                </a:solidFill>
              </a:rPr>
              <a:t>dnia 19 lutego 2016 r. w sprawie zarządzenia odstrzału sanitarnego dzików</a:t>
            </a:r>
          </a:p>
        </p:txBody>
      </p:sp>
      <p:pic>
        <p:nvPicPr>
          <p:cNvPr id="3" name="Picture 9" descr="C:\Documents and Settings\wet\Pulpit\CRSS\grafiki do prezentacji\paragraf P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14" y="1185757"/>
            <a:ext cx="69704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595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zagrożony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01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1879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altLang="pl-PL" sz="2400" dirty="0" smtClean="0"/>
          </a:p>
          <a:p>
            <a:pPr algn="ctr">
              <a:buFont typeface="Arial" charset="0"/>
              <a:buNone/>
            </a:pPr>
            <a:r>
              <a:rPr lang="pl-PL" altLang="pl-PL" sz="2400" dirty="0" smtClean="0"/>
              <a:t>W obszarze zagrożonym </a:t>
            </a:r>
            <a:r>
              <a:rPr lang="pl-PL" altLang="pl-PL" sz="2400" b="1" u="sng" dirty="0" smtClean="0"/>
              <a:t>nakazuje się:</a:t>
            </a:r>
          </a:p>
          <a:p>
            <a:pPr algn="ctr">
              <a:buFont typeface="Arial" charset="0"/>
              <a:buNone/>
            </a:pPr>
            <a:endParaRPr lang="pl-PL" altLang="pl-PL" sz="2400" b="1" u="sng" dirty="0" smtClean="0"/>
          </a:p>
          <a:p>
            <a:r>
              <a:rPr lang="pl-PL" altLang="pl-PL" sz="2000" b="1" u="sng" dirty="0" smtClean="0"/>
              <a:t>oczyszczanie i odkażanie</a:t>
            </a:r>
            <a:r>
              <a:rPr lang="pl-PL" altLang="pl-PL" sz="2000" dirty="0" smtClean="0"/>
              <a:t> środków transportu oraz sprzętu używanego do transportu zwierząt, tusz, pasz, nawozów naturalnych lub przedmiotów, które mogą spowodować szerzenie się choroby;</a:t>
            </a:r>
          </a:p>
          <a:p>
            <a:r>
              <a:rPr lang="pl-PL" altLang="pl-PL" sz="2000" b="1" u="sng" dirty="0" smtClean="0"/>
              <a:t>zachowanie zasad higieny </a:t>
            </a:r>
            <a:r>
              <a:rPr lang="pl-PL" altLang="pl-PL" sz="2000" dirty="0" smtClean="0"/>
              <a:t>(co najmniej odkażanie rąk i obuwia) przez osoby wchodzące i wychodzące z gospodarstw;</a:t>
            </a:r>
          </a:p>
          <a:p>
            <a:r>
              <a:rPr lang="pl-PL" altLang="pl-PL" sz="2000" b="1" dirty="0" smtClean="0">
                <a:solidFill>
                  <a:srgbClr val="FF0000"/>
                </a:solidFill>
              </a:rPr>
              <a:t>niezwłoczne powiadamianie PLW o wszystkich </a:t>
            </a:r>
            <a:r>
              <a:rPr lang="pl-PL" altLang="pl-PL" sz="2000" b="1" dirty="0" err="1" smtClean="0">
                <a:solidFill>
                  <a:srgbClr val="FF0000"/>
                </a:solidFill>
              </a:rPr>
              <a:t>padłych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 i chorych świniach w gospodarstwie;</a:t>
            </a:r>
          </a:p>
          <a:p>
            <a:r>
              <a:rPr lang="pl-PL" altLang="pl-PL" sz="2000" dirty="0" smtClean="0"/>
              <a:t>można zastosować inne środki z katalogu ustawowego (wyszczególnione w rozporządzeniu, np. wprowadzić czasowe ograniczenia w ruchu osób lub pojazdów) jeśli wymaga tego sytuacja epizootyczna.</a:t>
            </a:r>
          </a:p>
        </p:txBody>
      </p:sp>
      <p:pic>
        <p:nvPicPr>
          <p:cNvPr id="4" name="Picture 5" descr="http://clientes.agenciabussola.com.br/corrida/images/placa7K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35" y="0"/>
            <a:ext cx="1120589" cy="1254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zagrożony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03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1879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altLang="pl-PL" sz="800" b="1" dirty="0" smtClean="0"/>
          </a:p>
          <a:p>
            <a:pPr algn="ctr">
              <a:buFont typeface="Arial" charset="0"/>
              <a:buNone/>
            </a:pPr>
            <a:r>
              <a:rPr lang="pl-PL" altLang="pl-PL" sz="2400" b="1" dirty="0" smtClean="0"/>
              <a:t>W obszarze zagrożonym:</a:t>
            </a:r>
            <a:endParaRPr lang="pl-PL" altLang="pl-PL" sz="2400" b="1" u="sng" dirty="0" smtClean="0"/>
          </a:p>
          <a:p>
            <a:pPr algn="ctr">
              <a:buFont typeface="Arial" charset="0"/>
              <a:buNone/>
            </a:pPr>
            <a:endParaRPr lang="pl-PL" altLang="pl-PL" sz="800" b="1" u="sng" dirty="0" smtClean="0"/>
          </a:p>
          <a:p>
            <a:pPr>
              <a:buFont typeface="Arial" charset="0"/>
              <a:buNone/>
            </a:pPr>
            <a:r>
              <a:rPr lang="pl-PL" altLang="pl-PL" sz="2000" b="1" dirty="0" smtClean="0"/>
              <a:t>      </a:t>
            </a:r>
            <a:r>
              <a:rPr lang="pl-PL" altLang="pl-PL" sz="2000" dirty="0" smtClean="0"/>
              <a:t>Inspekcja Weterynaryjna przeprowadza </a:t>
            </a:r>
            <a:r>
              <a:rPr lang="pl-PL" altLang="pl-PL" sz="2000" b="1" dirty="0" err="1" smtClean="0">
                <a:solidFill>
                  <a:srgbClr val="FF0000"/>
                </a:solidFill>
              </a:rPr>
              <a:t>perlustracje</a:t>
            </a:r>
            <a:r>
              <a:rPr lang="pl-PL" altLang="pl-PL" sz="2000" dirty="0" smtClean="0"/>
              <a:t> (przeglądy/kontrole) gospodarstw w celu: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   - ustalenia, czy w gospodarstwach utrzymywane są świnie lub zwierzęta z gatunków wrażliwych;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   - dokonania spisu i aktualizacji wszystkich gospodarstw w obszarze zagrożonym, w których utrzymywane są świnie oraz stanu liczebnego świń w tych gospodarstwach w podziale na kategorie produkcyjne;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   - sprawdzenia stanu zdrowia zwierząt w stadach – przeprowadza badanie kliniczne wszystkich świń utrzymywanych w obszarze zapowietrzonym;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  - dokonania kontroli prawidłowości prowadzenia księgi rejestracji i oznakowania świń;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  - pobrania próbek do badań laboratoryjnych w kierunku ASF.</a:t>
            </a:r>
          </a:p>
          <a:p>
            <a:pPr>
              <a:buFont typeface="Arial" charset="0"/>
              <a:buNone/>
            </a:pPr>
            <a:endParaRPr lang="pl-PL" altLang="pl-PL" sz="2000" dirty="0" smtClean="0"/>
          </a:p>
        </p:txBody>
      </p:sp>
      <p:pic>
        <p:nvPicPr>
          <p:cNvPr id="4" name="Picture 5" descr="http://clientes.agenciabussola.com.br/corrida/images/placa7K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35" y="0"/>
            <a:ext cx="1120589" cy="1254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zagrożony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505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79513"/>
            <a:ext cx="8229600" cy="49466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altLang="pl-PL" sz="2000" dirty="0" smtClean="0"/>
              <a:t>      Jeżeli nie stwierdza się nowych ognisk ASF, to </a:t>
            </a:r>
            <a:r>
              <a:rPr lang="pl-PL" altLang="pl-PL" sz="2000" b="1" dirty="0" smtClean="0"/>
              <a:t>po upływie 30 dni</a:t>
            </a:r>
            <a:r>
              <a:rPr lang="pl-PL" altLang="pl-PL" sz="2000" dirty="0" smtClean="0"/>
              <a:t> </a:t>
            </a:r>
            <a:r>
              <a:rPr lang="pl-PL" altLang="pl-PL" sz="2000" b="1" dirty="0" smtClean="0"/>
              <a:t>od dnia zakończenia wstępnego oczyszczania i dezynfekcji w ognisku choroby</a:t>
            </a:r>
            <a:r>
              <a:rPr lang="pl-PL" altLang="pl-PL" sz="2000" dirty="0" smtClean="0"/>
              <a:t>, PLW może wydać zgodę na wywiezienie świń, w zaplombowanych przez niego środkach transportu z gospodarstwa do: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-  wyznaczonej przez niego rzeźni w celu niezwłocznego dokonania uboju, przy czym jeżeli jest to możliwe rzeźnia powinna znajdować się na obszarze zapowietrzonym lub zagrożonym;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-    zakładu zajmującego się przetwarzaniem UPPZ lub produktów pochodnych, w którym świnie zostaną zabite, a ich zwłoki przetworzone lub zniszczone jako materiał kategorii I;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 -    w wyjątkowych przypadkach (np. ze względów </a:t>
            </a:r>
            <a:r>
              <a:rPr lang="pl-PL" altLang="pl-PL" sz="2000" dirty="0" err="1" smtClean="0"/>
              <a:t>dobrostanowych</a:t>
            </a:r>
            <a:r>
              <a:rPr lang="pl-PL" altLang="pl-PL" sz="2000" dirty="0" smtClean="0"/>
              <a:t>) do innych gospodarstw znajdujących się wyłącznie w obszarze zapowietrzonym </a:t>
            </a:r>
            <a:r>
              <a:rPr lang="pl-PL" altLang="pl-PL" sz="2000" dirty="0" smtClean="0">
                <a:solidFill>
                  <a:srgbClr val="FF0000"/>
                </a:solidFill>
              </a:rPr>
              <a:t>(zagrożonym), </a:t>
            </a:r>
            <a:r>
              <a:rPr lang="pl-PL" altLang="pl-PL" sz="2000" dirty="0" smtClean="0"/>
              <a:t>przy czym informacja o zamiarze wywozu musi zostać przekazana za pośrednictwem WLW do GLW. GLW informuje o takim wywozie Komisję Europejską.</a:t>
            </a:r>
            <a:endParaRPr lang="pl-PL" altLang="pl-PL" sz="2000" b="1" dirty="0" smtClean="0"/>
          </a:p>
          <a:p>
            <a:pPr algn="ctr">
              <a:buFont typeface="Arial" charset="0"/>
              <a:buNone/>
            </a:pPr>
            <a:endParaRPr lang="pl-PL" altLang="pl-PL" sz="2000" b="1" u="sng" dirty="0" smtClean="0"/>
          </a:p>
        </p:txBody>
      </p:sp>
      <p:pic>
        <p:nvPicPr>
          <p:cNvPr id="4" name="Picture 5" descr="http://clientes.agenciabussola.com.br/corrida/images/placa7K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35" y="0"/>
            <a:ext cx="1120589" cy="1254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zagrożony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5" descr="http://clientes.agenciabussola.com.br/corrida/images/placa7K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35" y="0"/>
            <a:ext cx="1120589" cy="1254391"/>
          </a:xfrm>
          <a:prstGeom prst="rect">
            <a:avLst/>
          </a:prstGeom>
          <a:noFill/>
        </p:spPr>
      </p:pic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39529"/>
            <a:ext cx="8229600" cy="5319713"/>
          </a:xfrm>
        </p:spPr>
        <p:txBody>
          <a:bodyPr/>
          <a:lstStyle/>
          <a:p>
            <a:endParaRPr lang="pl-PL" altLang="pl-PL" sz="2000" dirty="0" smtClean="0"/>
          </a:p>
          <a:p>
            <a:r>
              <a:rPr lang="pl-PL" altLang="pl-PL" sz="2000" b="1" u="sng" dirty="0" smtClean="0"/>
              <a:t>Warunki wydania zgody </a:t>
            </a:r>
            <a:r>
              <a:rPr lang="pl-PL" altLang="pl-PL" sz="2000" u="sng" dirty="0" smtClean="0"/>
              <a:t>przez PLW na wywóz świń z gospodarstwa w obszarze zapowietrzonym </a:t>
            </a:r>
            <a:r>
              <a:rPr lang="pl-PL" altLang="pl-PL" sz="2000" b="1" u="sng" dirty="0" smtClean="0"/>
              <a:t>po upływie 30 dni</a:t>
            </a:r>
            <a:r>
              <a:rPr lang="pl-PL" altLang="pl-PL" sz="2000" u="sng" dirty="0" smtClean="0"/>
              <a:t>:</a:t>
            </a:r>
          </a:p>
          <a:p>
            <a:endParaRPr lang="pl-PL" altLang="pl-PL" sz="800" dirty="0" smtClean="0"/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 - pobranie od świń przeznaczonych do uboju lub zabicia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próbek do badań laboratoryjnych</a:t>
            </a:r>
            <a:r>
              <a:rPr lang="pl-PL" altLang="pl-PL" sz="2000" dirty="0" smtClean="0"/>
              <a:t>  (zgodnie z decyzją Komisji 2003/422/WE) w celu stwierdzenia albo wykluczenia choroby – wynik badania laboratoryjnego jest ujemny;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- przeprowadzenie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badania klinicznego świń</a:t>
            </a:r>
            <a:r>
              <a:rPr lang="pl-PL" altLang="pl-PL" sz="2000" dirty="0" smtClean="0"/>
              <a:t>, w tym wszystkich świń, które mają być wywiezione zgodnie z decyzją Komisji 2003/422/WE, obejmujące w szczególności pomiar wewnętrznej ciepłoty ciała świń, przy czym wynik badania potwierdza dobry stan zdrowia zwierząt;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- sprawdzenie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prawidłowości prowadzenia księgi rejestracji i prawidłowości oznakowania świń</a:t>
            </a:r>
            <a:r>
              <a:rPr lang="pl-PL" altLang="pl-PL" sz="2000" dirty="0" smtClean="0"/>
              <a:t>, przy czym brak jest niezgodności pomiędzy stanem faktycznym a danymi w księdze rejestracji świń;</a:t>
            </a:r>
          </a:p>
          <a:p>
            <a:pPr>
              <a:buFont typeface="Arial" charset="0"/>
              <a:buNone/>
            </a:pPr>
            <a:r>
              <a:rPr lang="pl-PL" altLang="pl-PL" sz="2000" dirty="0" smtClean="0"/>
              <a:t>    -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środki transportu użyte do przewozu świń zostaną oczyszczone i zdezynfekowane </a:t>
            </a:r>
            <a:r>
              <a:rPr lang="pl-PL" altLang="pl-PL" sz="2000" dirty="0" smtClean="0"/>
              <a:t>natychmiast po zakończeniu transportu.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zagrożony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5" descr="http://clientes.agenciabussola.com.br/corrida/images/placa7K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35" y="0"/>
            <a:ext cx="1120589" cy="1254391"/>
          </a:xfrm>
          <a:prstGeom prst="rect">
            <a:avLst/>
          </a:prstGeom>
          <a:noFill/>
        </p:spPr>
      </p:pic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466165" y="1467130"/>
            <a:ext cx="8229600" cy="5187950"/>
          </a:xfrm>
        </p:spPr>
        <p:txBody>
          <a:bodyPr/>
          <a:lstStyle/>
          <a:p>
            <a:r>
              <a:rPr lang="pl-PL" altLang="pl-PL" sz="2000" dirty="0" smtClean="0"/>
              <a:t>Po wydaniu zgody, PLW właściwy dla gospodarstwa pochodzenia świń informuje PLW właściwego dla rzeźni o zamiarze wywozu świń z gospodarstwa w obszarze zapowietrzonym  (w tym przekazuje dane dotyczące nazwy i adresu gospodarstwa pochodzenia zwierząt, numeru siedziby stada, daty i godziny wywozu, danych środka transportu i liczby świń z podaniem ich numerów identyfikacyjnych w podziale na grupy produkcyjne); </a:t>
            </a:r>
          </a:p>
          <a:p>
            <a:r>
              <a:rPr lang="pl-PL" altLang="pl-PL" sz="2000" dirty="0" smtClean="0"/>
              <a:t>Informację zwrotną o dotarciu świń do rzeźni przekazuje PLW właściwy dla rzeźni (w tym podaje informację o ewentualnych niezgodnościach w porównaniu do informacji przekazanych przez PLW właściwego dla gospodarstwa pochodzenia świń przed ich wywozem, np. dotyczących liczby świń, oznakowaniu świń).</a:t>
            </a:r>
          </a:p>
          <a:p>
            <a:pPr algn="ctr"/>
            <a:endParaRPr lang="pl-PL" altLang="pl-PL" sz="2000" b="1" u="sng" dirty="0" smtClean="0"/>
          </a:p>
        </p:txBody>
      </p:sp>
      <p:pic>
        <p:nvPicPr>
          <p:cNvPr id="7" name="Picture 5" descr="http://www.usb.wtcpoznan.pl/midcom-serveattachmentguid-1e24a7b182790ea4a7b11e2a764673ceded6eeb6eeb/ikonki-strzal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5389" y="4935126"/>
            <a:ext cx="2312893" cy="1612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zagrożony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13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17193"/>
            <a:ext cx="8229600" cy="5416550"/>
          </a:xfrm>
        </p:spPr>
        <p:txBody>
          <a:bodyPr/>
          <a:lstStyle/>
          <a:p>
            <a:endParaRPr lang="pl-PL" altLang="pl-PL" sz="2000" dirty="0" smtClean="0"/>
          </a:p>
          <a:p>
            <a:r>
              <a:rPr lang="pl-PL" altLang="pl-PL" sz="1800" dirty="0" smtClean="0"/>
              <a:t>W przypadku wystąpienia kolejnych ognisk choroby i konieczności utrzymywania zakazów na obszarze zagrożonym, na wniosek posiadacza świń, </a:t>
            </a:r>
            <a:r>
              <a:rPr lang="pl-PL" altLang="pl-PL" sz="1800" b="1" dirty="0" smtClean="0"/>
              <a:t>po upływie 40 dni od dnia określenia obszaru zapowietrzonego</a:t>
            </a:r>
            <a:r>
              <a:rPr lang="pl-PL" altLang="pl-PL" sz="1800" dirty="0" smtClean="0"/>
              <a:t>, biorąc pod uwagę dobrostan zwierząt, PLW może wyrazić zgodę na wywóz świń z gospodarstwa położonego w obszarze zagrożonym w zaplombowanych środkach transportu do: </a:t>
            </a:r>
          </a:p>
          <a:p>
            <a:pPr>
              <a:buFont typeface="Arial" charset="0"/>
              <a:buNone/>
            </a:pPr>
            <a:r>
              <a:rPr lang="pl-PL" altLang="pl-PL" sz="1800" dirty="0" smtClean="0"/>
              <a:t>-     wyznaczonej przez niego rzeźni w celu niezwłocznego dokonania uboju, przy czym jeżeli jest to możliwe rzeźnia powinna znajdować się na obszarze zapowietrzonym lub zagrożonym;</a:t>
            </a:r>
          </a:p>
          <a:p>
            <a:pPr>
              <a:buFont typeface="Arial" charset="0"/>
              <a:buNone/>
            </a:pPr>
            <a:r>
              <a:rPr lang="pl-PL" altLang="pl-PL" sz="1800" dirty="0" smtClean="0"/>
              <a:t>-     zakładu zajmującego się przetwarzaniem UPPZ lub produktów pochodnych, w którym świnie zostaną zabite, a ich zwłoki przetworzone lub zniszczone jako materiał kategorii I;</a:t>
            </a:r>
          </a:p>
          <a:p>
            <a:pPr>
              <a:buFont typeface="Arial" charset="0"/>
              <a:buNone/>
            </a:pPr>
            <a:r>
              <a:rPr lang="pl-PL" altLang="pl-PL" sz="1800" dirty="0" smtClean="0"/>
              <a:t> -    w wyjątkowych przypadkach do innych gospodarstw znajdujących się wyłącznie w obszarze zapowietrzonym </a:t>
            </a:r>
            <a:r>
              <a:rPr lang="pl-PL" altLang="pl-PL" sz="1800" dirty="0" smtClean="0">
                <a:solidFill>
                  <a:srgbClr val="FF0000"/>
                </a:solidFill>
              </a:rPr>
              <a:t>(zagrożonym)</a:t>
            </a:r>
            <a:r>
              <a:rPr lang="pl-PL" altLang="pl-PL" sz="1800" dirty="0" smtClean="0"/>
              <a:t>,  przy czym informacja o zamiarze wywozu musi zostać przekazana za pośrednictwem WLW do GLW. GLW informuje o tym Komisję Europejską.</a:t>
            </a:r>
          </a:p>
          <a:p>
            <a:r>
              <a:rPr lang="pl-PL" altLang="pl-PL" sz="1800" dirty="0" smtClean="0"/>
              <a:t>Warunki wywozu są analogiczne do wymienionych poprzednio, w przypadku zgody PLW na wywóz świń z gospodarstwa w obszarze zapowietrzonym po upływie 40 dni od dnia wstępnego czyszczenia i dezynfekcji we wszystkich ogniskach choroby.</a:t>
            </a:r>
            <a:endParaRPr lang="pl-PL" altLang="pl-PL" sz="1800" b="1" u="sng" dirty="0" smtClean="0"/>
          </a:p>
        </p:txBody>
      </p:sp>
      <p:pic>
        <p:nvPicPr>
          <p:cNvPr id="4" name="Picture 5" descr="http://clientes.agenciabussola.com.br/corrida/images/placa7K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35" y="0"/>
            <a:ext cx="1120589" cy="1254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43013"/>
            <a:ext cx="8229600" cy="5187950"/>
          </a:xfrm>
        </p:spPr>
        <p:txBody>
          <a:bodyPr/>
          <a:lstStyle/>
          <a:p>
            <a:endParaRPr lang="pl-PL" altLang="pl-PL" sz="2000" dirty="0" smtClean="0"/>
          </a:p>
          <a:p>
            <a:r>
              <a:rPr lang="pl-PL" altLang="pl-PL" sz="2400" dirty="0" smtClean="0"/>
              <a:t>Warunki znoszenia zakazów w obszarze zagrożonym (znoszenie obszaru zagrożonego):</a:t>
            </a:r>
          </a:p>
          <a:p>
            <a:pPr>
              <a:buFont typeface="Arial" charset="0"/>
              <a:buNone/>
            </a:pPr>
            <a:r>
              <a:rPr lang="pl-PL" altLang="pl-PL" sz="2400" dirty="0" smtClean="0"/>
              <a:t>    -  przeprowadzenie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czyszczenia i dezynfekcji we wszystkich </a:t>
            </a:r>
            <a:br>
              <a:rPr lang="pl-PL" altLang="pl-PL" sz="2400" b="1" dirty="0" smtClean="0">
                <a:solidFill>
                  <a:srgbClr val="FF0000"/>
                </a:solidFill>
              </a:rPr>
            </a:br>
            <a:r>
              <a:rPr lang="pl-PL" altLang="pl-PL" sz="2400" b="1" dirty="0" smtClean="0">
                <a:solidFill>
                  <a:srgbClr val="FF0000"/>
                </a:solidFill>
              </a:rPr>
              <a:t>  ogniskach choroby;</a:t>
            </a:r>
          </a:p>
          <a:p>
            <a:pPr>
              <a:buFont typeface="Arial" charset="0"/>
              <a:buNone/>
            </a:pPr>
            <a:r>
              <a:rPr lang="pl-PL" altLang="pl-PL" sz="2400" dirty="0" smtClean="0"/>
              <a:t>    -  poddanie świń we wszystkich gospodarstwach w obszarze zapowietrzonym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badaniu klinicznemu i laboratoryjnemu </a:t>
            </a:r>
            <a:r>
              <a:rPr lang="pl-PL" altLang="pl-PL" sz="2400" dirty="0" smtClean="0"/>
              <a:t>zgodnie z przepisami decyzji Komisji 2003/422/WE, przy czym badanie kliniczne i pobieranie próbek do badań laboratoryjnych może być rozpoczęte </a:t>
            </a:r>
            <a:r>
              <a:rPr lang="pl-PL" altLang="pl-PL" sz="2400" b="1" u="sng" dirty="0" smtClean="0"/>
              <a:t>nie wcześniej niż po upływie 40 dni </a:t>
            </a:r>
            <a:r>
              <a:rPr lang="pl-PL" altLang="pl-PL" sz="2400" dirty="0" smtClean="0"/>
              <a:t>od dnia wstępnego czyszczenia i dezynfekcji we wszystkich ogniskach choroby.</a:t>
            </a:r>
            <a:endParaRPr lang="pl-PL" altLang="pl-PL" sz="2000" b="1" u="sng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zagrożony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5" descr="http://clientes.agenciabussola.com.br/corrida/images/placa7K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35" y="0"/>
            <a:ext cx="1120589" cy="1254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Obszar zagrożony </a:t>
            </a:r>
            <a:br>
              <a:rPr lang="pl-PL" sz="3200" dirty="0" smtClean="0">
                <a:solidFill>
                  <a:schemeClr val="bg1"/>
                </a:solidFill>
                <a:latin typeface="+mn-lt"/>
              </a:rPr>
            </a:b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– skrócenie terminów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17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35443"/>
            <a:ext cx="8229600" cy="5187950"/>
          </a:xfrm>
        </p:spPr>
        <p:txBody>
          <a:bodyPr/>
          <a:lstStyle/>
          <a:p>
            <a:r>
              <a:rPr lang="pl-PL" altLang="pl-PL" sz="2000" b="1" dirty="0" smtClean="0"/>
              <a:t>30-dniowy okres</a:t>
            </a:r>
            <a:r>
              <a:rPr lang="pl-PL" altLang="pl-PL" sz="2000" dirty="0" smtClean="0"/>
              <a:t>, po którym możliwe jest wydanie zgody PLW na wywóz świń z gospodarstwa położonego w obszarze zagrożonym, w przypadku gdy nie występują kolejne ogniska choroby – </a:t>
            </a:r>
            <a:r>
              <a:rPr lang="pl-PL" altLang="pl-PL" sz="2000" b="1" dirty="0" smtClean="0"/>
              <a:t>może zostać skrócony do 21 dni;</a:t>
            </a:r>
          </a:p>
          <a:p>
            <a:r>
              <a:rPr lang="pl-PL" altLang="pl-PL" sz="2000" b="1" dirty="0" smtClean="0"/>
              <a:t>40 - dniowy okres</a:t>
            </a:r>
            <a:r>
              <a:rPr lang="pl-PL" altLang="pl-PL" sz="2000" dirty="0" smtClean="0"/>
              <a:t>, po którym możliwe jest wydanie zgody PLW na wywóz świń z gospodarstwa położonego w obszarze zagrożonym, na wniosek posiadacza świń i ze względu na dobrostan tych zwierząt, w przypadku, gdy zakazy w obszarze są utrzymywane ze względu na wystąpienie kolejnych ognisk choroby – </a:t>
            </a:r>
            <a:r>
              <a:rPr lang="pl-PL" altLang="pl-PL" sz="2000" b="1" dirty="0" smtClean="0"/>
              <a:t>może być skrócony do 30 dni;</a:t>
            </a:r>
          </a:p>
          <a:p>
            <a:r>
              <a:rPr lang="pl-PL" altLang="pl-PL" sz="2000" b="1" dirty="0" smtClean="0"/>
              <a:t>40-dniowy okres</a:t>
            </a:r>
            <a:r>
              <a:rPr lang="pl-PL" altLang="pl-PL" sz="2000" dirty="0" smtClean="0"/>
              <a:t>, po którym może rozpocząć się badanie kliniczne oraz pobieranie próbek do badań we wszystkich gospodarstwach położonych w obszarze zagrożonym w celu zniesienia zakazów w tym obszarze - </a:t>
            </a:r>
            <a:r>
              <a:rPr lang="pl-PL" altLang="pl-PL" sz="2000" b="1" dirty="0" smtClean="0"/>
              <a:t>może zostać skrócony do 20 dni;</a:t>
            </a:r>
          </a:p>
          <a:p>
            <a:pPr algn="ctr">
              <a:buFont typeface="Arial" charset="0"/>
              <a:buNone/>
            </a:pPr>
            <a:r>
              <a:rPr lang="pl-PL" altLang="pl-PL" sz="2000" b="1" dirty="0" smtClean="0"/>
              <a:t> jeżeli:</a:t>
            </a:r>
          </a:p>
          <a:p>
            <a:pPr algn="ctr">
              <a:buFont typeface="Arial" charset="0"/>
              <a:buNone/>
            </a:pPr>
            <a:r>
              <a:rPr lang="pl-PL" altLang="pl-PL" sz="2000" dirty="0" smtClean="0"/>
              <a:t>    odpowiednio: w danym gospodarstwie/gospodarstwach, na podstawie badań laboratoryjnych próbek pobranych zgodnie z intensywnym schematem pobierania próbek, o którym mowa w decyzji Komisji 2003/422/WE, wykluczono afrykański pomór świń.</a:t>
            </a:r>
          </a:p>
        </p:txBody>
      </p:sp>
      <p:pic>
        <p:nvPicPr>
          <p:cNvPr id="4" name="Picture 5" descr="http://clientes.agenciabussola.com.br/corrida/images/placa7K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235" y="0"/>
            <a:ext cx="1120589" cy="1254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4875"/>
          </a:xfrm>
        </p:spPr>
        <p:txBody>
          <a:bodyPr/>
          <a:lstStyle/>
          <a:p>
            <a:r>
              <a:rPr lang="pl-PL" altLang="pl-PL" sz="2800" smtClean="0">
                <a:solidFill>
                  <a:schemeClr val="bg1"/>
                </a:solidFill>
              </a:rPr>
              <a:t>Obszary zapowietrzone i zagrożone</a:t>
            </a:r>
          </a:p>
        </p:txBody>
      </p:sp>
      <p:pic>
        <p:nvPicPr>
          <p:cNvPr id="51203" name="Symbol zastępczy zawartości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4138" y="1081087"/>
            <a:ext cx="6562332" cy="54810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4875"/>
          </a:xfrm>
        </p:spPr>
        <p:txBody>
          <a:bodyPr/>
          <a:lstStyle/>
          <a:p>
            <a:r>
              <a:rPr lang="pl-PL" altLang="pl-PL" sz="2800" smtClean="0">
                <a:solidFill>
                  <a:schemeClr val="bg1"/>
                </a:solidFill>
              </a:rPr>
              <a:t>Obszary zapowietrzone i zagrożone</a:t>
            </a:r>
          </a:p>
        </p:txBody>
      </p:sp>
      <p:pic>
        <p:nvPicPr>
          <p:cNvPr id="52227" name="Obraz 1"/>
          <p:cNvPicPr>
            <a:picLocks noChangeAspect="1"/>
          </p:cNvPicPr>
          <p:nvPr/>
        </p:nvPicPr>
        <p:blipFill>
          <a:blip r:embed="rId2" cstate="print"/>
          <a:srcRect l="16440" t="35426" r="20799" b="34930"/>
          <a:stretch>
            <a:fillRect/>
          </a:stretch>
        </p:blipFill>
        <p:spPr bwMode="auto">
          <a:xfrm>
            <a:off x="357188" y="1093788"/>
            <a:ext cx="8429625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Documents and Settings\wet\Pulpit\CRSS\grafiki do prezentacji\paragraf P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014" y="1185757"/>
            <a:ext cx="69704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790828" y="1185757"/>
            <a:ext cx="810698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3200" dirty="0">
                <a:solidFill>
                  <a:prstClr val="black"/>
                </a:solidFill>
              </a:rPr>
              <a:t>Prawodawstwo polskie </a:t>
            </a:r>
            <a:r>
              <a:rPr lang="pl-PL" sz="2800" dirty="0">
                <a:solidFill>
                  <a:prstClr val="black"/>
                </a:solidFill>
              </a:rPr>
              <a:t>(najważniejsze przepisy</a:t>
            </a:r>
            <a:r>
              <a:rPr lang="pl-PL" sz="2800" dirty="0" smtClean="0">
                <a:solidFill>
                  <a:prstClr val="black"/>
                </a:solidFill>
              </a:rPr>
              <a:t>):</a:t>
            </a:r>
          </a:p>
          <a:p>
            <a:pPr lvl="0"/>
            <a:endParaRPr lang="pl-PL" sz="2800" dirty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pl-PL" altLang="pl-PL" dirty="0" smtClean="0">
                <a:solidFill>
                  <a:prstClr val="black"/>
                </a:solidFill>
              </a:rPr>
              <a:t>   </a:t>
            </a:r>
            <a:r>
              <a:rPr lang="pl-PL" altLang="pl-PL" b="1" dirty="0" smtClean="0">
                <a:solidFill>
                  <a:prstClr val="black"/>
                </a:solidFill>
              </a:rPr>
              <a:t>ustawa </a:t>
            </a:r>
            <a:r>
              <a:rPr lang="pl-PL" altLang="pl-PL" b="1" dirty="0">
                <a:solidFill>
                  <a:prstClr val="black"/>
                </a:solidFill>
              </a:rPr>
              <a:t>z dnia 5 września 2016 r. o szczególnych rozwiązaniach związanych z wystąpieniem afrykańskiego pomoru świń na terytorium Rzeczpospolitej  </a:t>
            </a:r>
            <a:r>
              <a:rPr lang="pl-PL" altLang="pl-PL" b="1" dirty="0" smtClean="0">
                <a:solidFill>
                  <a:prstClr val="black"/>
                </a:solidFill>
              </a:rPr>
              <a:t>Polskiej</a:t>
            </a:r>
          </a:p>
          <a:p>
            <a:pPr lvl="0"/>
            <a:endParaRPr lang="pl-PL" altLang="pl-PL" b="1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pl-PL" altLang="pl-PL" b="1" dirty="0">
                <a:solidFill>
                  <a:prstClr val="black"/>
                </a:solidFill>
              </a:rPr>
              <a:t> </a:t>
            </a:r>
            <a:r>
              <a:rPr lang="pl-PL" altLang="pl-PL" b="1" dirty="0" smtClean="0">
                <a:solidFill>
                  <a:prstClr val="black"/>
                </a:solidFill>
              </a:rPr>
              <a:t>  </a:t>
            </a:r>
            <a:r>
              <a:rPr lang="pl-PL" altLang="pl-PL" dirty="0" smtClean="0">
                <a:solidFill>
                  <a:prstClr val="black"/>
                </a:solidFill>
              </a:rPr>
              <a:t>rozporządzenie </a:t>
            </a:r>
            <a:r>
              <a:rPr lang="pl-PL" altLang="pl-PL" dirty="0" err="1" smtClean="0">
                <a:solidFill>
                  <a:prstClr val="black"/>
                </a:solidFill>
              </a:rPr>
              <a:t>MRiRW</a:t>
            </a:r>
            <a:r>
              <a:rPr lang="pl-PL" altLang="pl-PL" dirty="0" smtClean="0">
                <a:solidFill>
                  <a:prstClr val="black"/>
                </a:solidFill>
              </a:rPr>
              <a:t> z dnia </a:t>
            </a:r>
            <a:r>
              <a:rPr lang="pl-PL" altLang="pl-PL" dirty="0">
                <a:solidFill>
                  <a:prstClr val="black"/>
                </a:solidFill>
              </a:rPr>
              <a:t>19 września 2016 r. w sprawie określenia obszarów objętych nakazami, zakazami lub </a:t>
            </a:r>
            <a:r>
              <a:rPr lang="pl-PL" altLang="pl-PL" dirty="0" smtClean="0">
                <a:solidFill>
                  <a:prstClr val="black"/>
                </a:solidFill>
              </a:rPr>
              <a:t>ograniczeniami oraz </a:t>
            </a:r>
            <a:r>
              <a:rPr lang="pl-PL" altLang="pl-PL" dirty="0">
                <a:solidFill>
                  <a:prstClr val="black"/>
                </a:solidFill>
              </a:rPr>
              <a:t>innymi środkami kontroli lub ochronnymi ustanowionymi w związku z wystąpieniem afrykańskiego pomoru </a:t>
            </a:r>
            <a:r>
              <a:rPr lang="pl-PL" altLang="pl-PL" dirty="0" smtClean="0">
                <a:solidFill>
                  <a:prstClr val="black"/>
                </a:solidFill>
              </a:rPr>
              <a:t>świń, na </a:t>
            </a:r>
            <a:r>
              <a:rPr lang="pl-PL" altLang="pl-PL" dirty="0">
                <a:solidFill>
                  <a:prstClr val="black"/>
                </a:solidFill>
              </a:rPr>
              <a:t>których są położone gospodarstwa rolne, w których są utrzymywane </a:t>
            </a:r>
            <a:r>
              <a:rPr lang="pl-PL" altLang="pl-PL" dirty="0" smtClean="0">
                <a:solidFill>
                  <a:prstClr val="black"/>
                </a:solidFill>
              </a:rPr>
              <a:t>świnie</a:t>
            </a:r>
          </a:p>
          <a:p>
            <a:pPr lvl="0"/>
            <a:endParaRPr lang="pl-PL" altLang="pl-PL" dirty="0" smtClean="0">
              <a:solidFill>
                <a:prstClr val="black"/>
              </a:solidFill>
            </a:endParaRPr>
          </a:p>
          <a:p>
            <a:pPr lvl="0">
              <a:buFont typeface="Wingdings" pitchFamily="2" charset="2"/>
              <a:buChar char="Ø"/>
            </a:pPr>
            <a:r>
              <a:rPr lang="pl-PL" altLang="pl-PL" b="1" dirty="0">
                <a:solidFill>
                  <a:prstClr val="black"/>
                </a:solidFill>
              </a:rPr>
              <a:t> </a:t>
            </a:r>
            <a:r>
              <a:rPr lang="pl-PL" altLang="pl-PL" b="1" dirty="0" smtClean="0">
                <a:solidFill>
                  <a:prstClr val="black"/>
                </a:solidFill>
              </a:rPr>
              <a:t>  </a:t>
            </a:r>
            <a:r>
              <a:rPr lang="pl-PL" altLang="pl-PL" dirty="0" smtClean="0">
                <a:solidFill>
                  <a:prstClr val="black"/>
                </a:solidFill>
              </a:rPr>
              <a:t>rozporządzenie </a:t>
            </a:r>
            <a:r>
              <a:rPr lang="pl-PL" altLang="pl-PL" dirty="0" err="1">
                <a:solidFill>
                  <a:prstClr val="black"/>
                </a:solidFill>
              </a:rPr>
              <a:t>MRiRW</a:t>
            </a:r>
            <a:r>
              <a:rPr lang="pl-PL" altLang="pl-PL" dirty="0">
                <a:solidFill>
                  <a:prstClr val="black"/>
                </a:solidFill>
              </a:rPr>
              <a:t> z dnia </a:t>
            </a:r>
            <a:r>
              <a:rPr lang="pl-PL" altLang="pl-PL" dirty="0" smtClean="0">
                <a:solidFill>
                  <a:prstClr val="black"/>
                </a:solidFill>
              </a:rPr>
              <a:t>21 </a:t>
            </a:r>
            <a:r>
              <a:rPr lang="pl-PL" altLang="pl-PL" dirty="0">
                <a:solidFill>
                  <a:prstClr val="black"/>
                </a:solidFill>
              </a:rPr>
              <a:t>września 2016 r. </a:t>
            </a:r>
            <a:r>
              <a:rPr lang="pl-PL" altLang="pl-PL" dirty="0" smtClean="0">
                <a:solidFill>
                  <a:prstClr val="black"/>
                </a:solidFill>
              </a:rPr>
              <a:t>w </a:t>
            </a:r>
            <a:r>
              <a:rPr lang="pl-PL" altLang="pl-PL" dirty="0">
                <a:solidFill>
                  <a:prstClr val="black"/>
                </a:solidFill>
              </a:rPr>
              <a:t>sprawie wymagań dotyczących produktów mięsnych oraz określenia sposobu postępowania z </a:t>
            </a:r>
            <a:r>
              <a:rPr lang="pl-PL" altLang="pl-PL" dirty="0" smtClean="0">
                <a:solidFill>
                  <a:prstClr val="black"/>
                </a:solidFill>
              </a:rPr>
              <a:t>surowcami, które </a:t>
            </a:r>
            <a:r>
              <a:rPr lang="pl-PL" altLang="pl-PL" dirty="0">
                <a:solidFill>
                  <a:prstClr val="black"/>
                </a:solidFill>
              </a:rPr>
              <a:t>nie mogą być wykorzystane do produkcji produktów mięsnych</a:t>
            </a:r>
          </a:p>
        </p:txBody>
      </p:sp>
    </p:spTree>
    <p:extLst>
      <p:ext uri="{BB962C8B-B14F-4D97-AF65-F5344CB8AC3E}">
        <p14:creationId xmlns:p14="http://schemas.microsoft.com/office/powerpoint/2010/main" val="30237253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5138" y="1230923"/>
            <a:ext cx="8335108" cy="3974123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Ustawa z dnia 23 września 2016 r.  </a:t>
            </a:r>
            <a:r>
              <a:rPr lang="pl-PL" dirty="0" smtClean="0"/>
              <a:t>o zmianie niektórych ustawa w celu ułatwienia zwalczania chorób zakaźnych zwierząt </a:t>
            </a:r>
            <a:br>
              <a:rPr lang="pl-PL" dirty="0" smtClean="0"/>
            </a:br>
            <a:r>
              <a:rPr lang="pl-PL" dirty="0" smtClean="0"/>
              <a:t>(Dz. U. z 2016 poz. 1605)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498123"/>
            <a:ext cx="6400800" cy="586154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8743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4123" y="172672"/>
            <a:ext cx="8815754" cy="671390"/>
          </a:xfrm>
        </p:spPr>
        <p:txBody>
          <a:bodyPr/>
          <a:lstStyle/>
          <a:p>
            <a:r>
              <a:rPr lang="pl-PL" sz="3200" dirty="0">
                <a:solidFill>
                  <a:schemeClr val="bg1"/>
                </a:solidFill>
              </a:rPr>
              <a:t>Identyfikacja i rejestracja świń </a:t>
            </a:r>
            <a:r>
              <a:rPr lang="pl-PL" sz="3200" dirty="0" smtClean="0">
                <a:solidFill>
                  <a:schemeClr val="bg1"/>
                </a:solidFill>
              </a:rPr>
              <a:t>po zmianie ustawy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4123" y="973015"/>
            <a:ext cx="8733691" cy="5193323"/>
          </a:xfrm>
        </p:spPr>
        <p:txBody>
          <a:bodyPr/>
          <a:lstStyle/>
          <a:p>
            <a:r>
              <a:rPr lang="pl-PL" sz="2800" dirty="0">
                <a:solidFill>
                  <a:srgbClr val="FF0066"/>
                </a:solidFill>
              </a:rPr>
              <a:t>Posiadacz świń jest zobowiązany do: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l-PL" sz="2300" dirty="0">
                <a:solidFill>
                  <a:schemeClr val="tx1"/>
                </a:solidFill>
              </a:rPr>
              <a:t>o</a:t>
            </a:r>
            <a:r>
              <a:rPr lang="pl-PL" sz="2300" dirty="0" smtClean="0">
                <a:solidFill>
                  <a:schemeClr val="tx1"/>
                </a:solidFill>
              </a:rPr>
              <a:t>znakowania świni w terminie 30 dni od dnia urodzenia przez założenie na lewą małżowinę uszną kolczyka z numerem identyfikacyjnym, a w przypadku opuszczenia siedziby stada przed upływem 30 dni od dnia urodzenia – nie później niż przed opuszczeniem przez to zwierzę siedziby stada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pl-PL" sz="2300" dirty="0" smtClean="0">
                <a:solidFill>
                  <a:schemeClr val="tx1"/>
                </a:solidFill>
              </a:rPr>
              <a:t>Zgłoszenia kierownikowi biura faktu oznakowania świni w ww. sposób, w terminie 7 dni od dnia oznakowania, określając liczbę oznakowanych zwierząt</a:t>
            </a:r>
          </a:p>
        </p:txBody>
      </p:sp>
    </p:spTree>
    <p:extLst>
      <p:ext uri="{BB962C8B-B14F-4D97-AF65-F5344CB8AC3E}">
        <p14:creationId xmlns:p14="http://schemas.microsoft.com/office/powerpoint/2010/main" val="6396824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231" y="274638"/>
            <a:ext cx="8733692" cy="581147"/>
          </a:xfrm>
        </p:spPr>
        <p:txBody>
          <a:bodyPr/>
          <a:lstStyle/>
          <a:p>
            <a:r>
              <a:rPr lang="pl-PL" sz="3200" dirty="0">
                <a:solidFill>
                  <a:schemeClr val="bg1"/>
                </a:solidFill>
              </a:rPr>
              <a:t>Identyfikacja i rejestracja świń po zmianie ustawy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5077"/>
            <a:ext cx="8229600" cy="5071087"/>
          </a:xfrm>
        </p:spPr>
        <p:txBody>
          <a:bodyPr/>
          <a:lstStyle/>
          <a:p>
            <a:pPr marL="0" indent="0" algn="ctr">
              <a:buNone/>
            </a:pPr>
            <a:r>
              <a:rPr lang="pl-PL" sz="2800" dirty="0">
                <a:solidFill>
                  <a:srgbClr val="FF0066"/>
                </a:solidFill>
              </a:rPr>
              <a:t>Posiadacz świń jest zobowiązany do</a:t>
            </a:r>
            <a:r>
              <a:rPr lang="pl-PL" sz="2800" dirty="0" smtClean="0">
                <a:solidFill>
                  <a:srgbClr val="FF0066"/>
                </a:solidFill>
              </a:rPr>
              <a:t>:</a:t>
            </a:r>
          </a:p>
          <a:p>
            <a:pPr algn="just"/>
            <a:r>
              <a:rPr lang="pl-PL" sz="2400" dirty="0"/>
              <a:t>Dodatkowego oznakowania świni przez wytatuowanie numeru identyfikacyjnego zgodnego z numerem siedziby stada, w której świnia przebywa powyżej 30 dni, w przypadku gdy świnia została przemieszczona do siedziby stada innej niż siedziba stada urodzenia i świnia przebywa w tej siedzibie stada dłużej niż 30 dni</a:t>
            </a:r>
            <a:r>
              <a:rPr lang="pl-PL" sz="2400" dirty="0" smtClean="0"/>
              <a:t>.</a:t>
            </a:r>
          </a:p>
          <a:p>
            <a:pPr algn="just"/>
            <a:r>
              <a:rPr lang="pl-PL" sz="2400" dirty="0"/>
              <a:t>Zgłoszenia kierownikowi biura faktu oznakowania świni w ww. sposób, w terminie 7 dni od dnia oznakowania, określając liczbę oznakowanych zwierząt</a:t>
            </a:r>
          </a:p>
          <a:p>
            <a:pPr marL="0" indent="0" algn="just">
              <a:buNone/>
            </a:pPr>
            <a:r>
              <a:rPr lang="pl-PL" sz="2400" dirty="0" smtClean="0">
                <a:solidFill>
                  <a:srgbClr val="FF0066"/>
                </a:solidFill>
              </a:rPr>
              <a:t>Posiadacz zwierzęcia gospodarskiego odpowiada za jego prawidłowe oznakowanie !!!</a:t>
            </a:r>
          </a:p>
          <a:p>
            <a:pPr algn="just"/>
            <a:endParaRPr lang="pl-PL" sz="2400" dirty="0"/>
          </a:p>
          <a:p>
            <a:pPr marL="0" indent="0" algn="just">
              <a:buNone/>
            </a:pPr>
            <a:endParaRPr lang="pl-PL" sz="2800" dirty="0">
              <a:solidFill>
                <a:srgbClr val="FF0066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2617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9292" y="125779"/>
            <a:ext cx="8733692" cy="765175"/>
          </a:xfrm>
        </p:spPr>
        <p:txBody>
          <a:bodyPr/>
          <a:lstStyle/>
          <a:p>
            <a:r>
              <a:rPr lang="pl-PL" sz="3200" dirty="0">
                <a:solidFill>
                  <a:schemeClr val="bg1"/>
                </a:solidFill>
              </a:rPr>
              <a:t>Identyfikacja i rejestracja świń po zmianie ustawy</a:t>
            </a:r>
            <a:endParaRPr lang="pl-PL" sz="3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11015" y="1101969"/>
            <a:ext cx="8663353" cy="5134708"/>
          </a:xfrm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Świnie oznakowane przed dniem wejścia w życie niniejszej ustawy oznakowane na podstawie dotychczas obowiązujących przepisów uznaje się za oznakowane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schemeClr val="tx1"/>
                </a:solidFill>
              </a:rPr>
              <a:t>Posiadacze świń nieoznakowanych przed dniem wejścia w życie niniejszej ustawy, które są starsze niż 30 dni, znakują te świnie w sposób określony w art. 20 ust. 2 ustawy zmienianej w brzmieniu nadanym nową ustawą (tj. poprzez założenie kolczyka w lewej małżowinie usznej) w terminie 30 dni od dnia wejścia w życie tej ustawy, i zgłaszają kierownikowi biura fakt oznakowania zwierząt w terminie 7 dni od dnia oznakowania.</a:t>
            </a:r>
            <a:endParaRPr lang="pl-PL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41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784" y="274639"/>
            <a:ext cx="8897816" cy="592870"/>
          </a:xfrm>
        </p:spPr>
        <p:txBody>
          <a:bodyPr/>
          <a:lstStyle/>
          <a:p>
            <a:r>
              <a:rPr lang="pl-PL" sz="3200" dirty="0">
                <a:solidFill>
                  <a:schemeClr val="bg1"/>
                </a:solidFill>
              </a:rPr>
              <a:t>Identyfikacja i rejestracja świń po zmianie ustawy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8524"/>
            <a:ext cx="8229600" cy="5047640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 smtClean="0">
                <a:solidFill>
                  <a:srgbClr val="FF0066"/>
                </a:solidFill>
              </a:rPr>
              <a:t>Posiadacz zwierzęcia gospodarskiego</a:t>
            </a:r>
          </a:p>
          <a:p>
            <a:r>
              <a:rPr lang="pl-PL" sz="2400" dirty="0"/>
              <a:t>d</a:t>
            </a:r>
            <a:r>
              <a:rPr lang="pl-PL" sz="2400" dirty="0" smtClean="0"/>
              <a:t>okonuje co najmniej raz na dwanaście miesięcy, nie później jednak niż w dniu 31 grudnia, spisu zwierząt przebywających w siedzibie stada, obejmującego liczbę i numery identyfikacyjne tych zwierząt</a:t>
            </a:r>
          </a:p>
          <a:p>
            <a:r>
              <a:rPr lang="pl-PL" sz="2400" dirty="0" smtClean="0"/>
              <a:t>Umieszcza w księgach rejestracji liczbę i numery identyfikacyjne zwierząt gospodarskich ustalone podczas spisu</a:t>
            </a:r>
          </a:p>
          <a:p>
            <a:r>
              <a:rPr lang="pl-PL" sz="2400" dirty="0" smtClean="0"/>
              <a:t>Przekazuje kierownikowi biura liczbę i numery identyfikacyjne  zwierząt gospodarskich ustalone podczas spisu w terminie 7 dni od dnia przeprowadzenia spisu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69903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686654"/>
          </a:xfrm>
        </p:spPr>
        <p:txBody>
          <a:bodyPr/>
          <a:lstStyle/>
          <a:p>
            <a:r>
              <a:rPr lang="pl-PL" sz="3200" dirty="0">
                <a:solidFill>
                  <a:schemeClr val="bg1"/>
                </a:solidFill>
              </a:rPr>
              <a:t>Identyfikacja i rejestracja świń po zmianie ustawy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4462" y="1078524"/>
            <a:ext cx="8710246" cy="5047640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dirty="0" smtClean="0"/>
              <a:t>W przypadku zagrożenia wystąpienia lub wystąpienia choroby zakaźnej zwierząt podlegającej obowiązkowi zwalczania i określenia obszaru zapowietrzonego, zagrożonego lub innego obszaru podlegającego ograniczeniom, ustanowionego zgodnie z przepisami o ochronie zdrowia zwierząt oraz zwalczaniu chorób zakaźnych zwierząt, w tym zgodnie z przepisami UE obowiązującymi w tym zakresie, </a:t>
            </a:r>
            <a:r>
              <a:rPr lang="pl-PL" sz="2400" dirty="0" smtClean="0">
                <a:solidFill>
                  <a:srgbClr val="FF0066"/>
                </a:solidFill>
              </a:rPr>
              <a:t>posiadacz świń znajdujących się w siedzibie stada na tym obszarze jest obowiązany zgłosić kierownikowi biura w ciągu 24 godzin:</a:t>
            </a:r>
          </a:p>
          <a:p>
            <a:pPr algn="just"/>
            <a:r>
              <a:rPr lang="pl-PL" sz="2400" dirty="0">
                <a:solidFill>
                  <a:srgbClr val="FF0066"/>
                </a:solidFill>
              </a:rPr>
              <a:t>z</a:t>
            </a:r>
            <a:r>
              <a:rPr lang="pl-PL" sz="2400" dirty="0" smtClean="0">
                <a:solidFill>
                  <a:srgbClr val="FF0066"/>
                </a:solidFill>
              </a:rPr>
              <a:t>większenie lub zmniejszenie liczebności stada</a:t>
            </a:r>
          </a:p>
          <a:p>
            <a:pPr algn="just"/>
            <a:r>
              <a:rPr lang="pl-PL" sz="2400" dirty="0">
                <a:solidFill>
                  <a:srgbClr val="FF0066"/>
                </a:solidFill>
              </a:rPr>
              <a:t>u</a:t>
            </a:r>
            <a:r>
              <a:rPr lang="pl-PL" sz="2400" dirty="0" smtClean="0">
                <a:solidFill>
                  <a:srgbClr val="FF0066"/>
                </a:solidFill>
              </a:rPr>
              <a:t>bój zwierzęcia gospodarskiego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rgbClr val="FF0066"/>
                </a:solidFill>
              </a:rPr>
              <a:t>z</a:t>
            </a:r>
            <a:r>
              <a:rPr lang="pl-PL" sz="2400" dirty="0" smtClean="0">
                <a:solidFill>
                  <a:srgbClr val="FF0066"/>
                </a:solidFill>
              </a:rPr>
              <a:t> podaniem liczby zwierząt, które przybyły lub ubyły ze stada, oraz miejsca pochodzenia lub przeznaczenia zwierzęcia</a:t>
            </a:r>
            <a:endParaRPr lang="pl-PL" sz="2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351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ytuł 1"/>
          <p:cNvSpPr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buFont typeface="Arial" charset="0"/>
              <a:buNone/>
            </a:pPr>
            <a:r>
              <a:rPr lang="pl-PL" altLang="pl-PL" sz="3200">
                <a:cs typeface="Arial" charset="0"/>
              </a:rPr>
              <a:t>Zakaz karmienia świń odpadami kuchennymi</a:t>
            </a:r>
            <a:endParaRPr lang="en-US" altLang="pl-PL" sz="3200">
              <a:cs typeface="Arial" charset="0"/>
            </a:endParaRPr>
          </a:p>
        </p:txBody>
      </p:sp>
      <p:sp>
        <p:nvSpPr>
          <p:cNvPr id="82947" name="Tytuł 1"/>
          <p:cNvSpPr>
            <a:spLocks/>
          </p:cNvSpPr>
          <p:nvPr/>
        </p:nvSpPr>
        <p:spPr bwMode="auto">
          <a:xfrm>
            <a:off x="9525" y="1120775"/>
            <a:ext cx="9134475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buFont typeface="Arial" charset="0"/>
              <a:buNone/>
            </a:pPr>
            <a:endParaRPr lang="en-US" altLang="pl-PL" sz="2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2948" name="Prostokąt 1"/>
          <p:cNvSpPr>
            <a:spLocks noChangeArrowheads="1"/>
          </p:cNvSpPr>
          <p:nvPr/>
        </p:nvSpPr>
        <p:spPr bwMode="auto">
          <a:xfrm>
            <a:off x="184150" y="1058863"/>
            <a:ext cx="8778875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pl-PL" altLang="pl-PL" sz="800" b="1">
              <a:solidFill>
                <a:schemeClr val="tx1"/>
              </a:solidFill>
            </a:endParaRPr>
          </a:p>
          <a:p>
            <a:pPr algn="ctr"/>
            <a:endParaRPr lang="pl-PL" altLang="pl-PL" sz="2400" b="1">
              <a:solidFill>
                <a:srgbClr val="FF0000"/>
              </a:solidFill>
            </a:endParaRPr>
          </a:p>
          <a:p>
            <a:pPr algn="ctr"/>
            <a:r>
              <a:rPr lang="pl-PL" altLang="pl-PL" sz="2400" b="1">
                <a:solidFill>
                  <a:srgbClr val="FF0000"/>
                </a:solidFill>
              </a:rPr>
              <a:t>W całej Polsce obowiązuje</a:t>
            </a:r>
          </a:p>
          <a:p>
            <a:pPr algn="just"/>
            <a:endParaRPr lang="pl-PL" altLang="pl-PL" sz="2400" b="1">
              <a:solidFill>
                <a:schemeClr val="tx1"/>
              </a:solidFill>
            </a:endParaRPr>
          </a:p>
          <a:p>
            <a:pPr algn="just"/>
            <a:endParaRPr lang="pl-PL" altLang="pl-PL" sz="2400" b="1">
              <a:solidFill>
                <a:schemeClr val="tx1"/>
              </a:solidFill>
            </a:endParaRPr>
          </a:p>
          <a:p>
            <a:pPr algn="just"/>
            <a:r>
              <a:rPr lang="pl-PL" altLang="pl-PL" sz="2400" b="1" u="sng">
                <a:solidFill>
                  <a:srgbClr val="FF0000"/>
                </a:solidFill>
              </a:rPr>
              <a:t>Zakaz karmienia świń odpadami kuchennymi („zlewkami”) !!!!!!!!</a:t>
            </a:r>
            <a:br>
              <a:rPr lang="pl-PL" altLang="pl-PL" sz="2400" b="1" u="sng">
                <a:solidFill>
                  <a:srgbClr val="FF0000"/>
                </a:solidFill>
              </a:rPr>
            </a:br>
            <a:r>
              <a:rPr lang="pl-PL" altLang="pl-PL" sz="2400" b="1">
                <a:solidFill>
                  <a:schemeClr val="tx1"/>
                </a:solidFill>
              </a:rPr>
              <a:t>– rozporządzenie Parlamentu Europejskiego i Rady Nr 1069/2009 – przepisy sanitarne dotyczące ubocznych produktów pochodzenia zwierzęcego</a:t>
            </a:r>
          </a:p>
          <a:p>
            <a:pPr algn="just"/>
            <a:endParaRPr lang="pl-PL" altLang="pl-PL" sz="2400" b="1">
              <a:solidFill>
                <a:schemeClr val="tx1"/>
              </a:solidFill>
            </a:endParaRPr>
          </a:p>
          <a:p>
            <a:endParaRPr lang="pl-PL" altLang="pl-PL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ytuł 1"/>
          <p:cNvSpPr>
            <a:spLocks/>
          </p:cNvSpPr>
          <p:nvPr/>
        </p:nvSpPr>
        <p:spPr bwMode="auto">
          <a:xfrm>
            <a:off x="0" y="0"/>
            <a:ext cx="914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buFont typeface="Arial" charset="0"/>
              <a:buNone/>
            </a:pPr>
            <a:r>
              <a:rPr lang="pl-PL" altLang="pl-PL" sz="3200">
                <a:cs typeface="Arial" charset="0"/>
              </a:rPr>
              <a:t>Podstawowe wymagania bioasekuracji</a:t>
            </a:r>
          </a:p>
        </p:txBody>
      </p:sp>
      <p:sp>
        <p:nvSpPr>
          <p:cNvPr id="83971" name="Tytuł 1"/>
          <p:cNvSpPr>
            <a:spLocks/>
          </p:cNvSpPr>
          <p:nvPr/>
        </p:nvSpPr>
        <p:spPr bwMode="auto">
          <a:xfrm>
            <a:off x="9525" y="1120775"/>
            <a:ext cx="9134475" cy="527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buFont typeface="Arial" charset="0"/>
              <a:buNone/>
            </a:pPr>
            <a:endParaRPr lang="en-US" altLang="pl-PL" sz="2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3972" name="Prostokąt 1"/>
          <p:cNvSpPr>
            <a:spLocks noChangeArrowheads="1"/>
          </p:cNvSpPr>
          <p:nvPr/>
        </p:nvSpPr>
        <p:spPr bwMode="auto">
          <a:xfrm>
            <a:off x="184150" y="857806"/>
            <a:ext cx="8778875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pl-PL" altLang="pl-PL" sz="2000" b="1" dirty="0">
              <a:solidFill>
                <a:schemeClr val="tx1"/>
              </a:solidFill>
            </a:endParaRPr>
          </a:p>
          <a:p>
            <a:pPr algn="ctr"/>
            <a:r>
              <a:rPr lang="pl-PL" altLang="pl-PL" sz="2000" b="1" dirty="0">
                <a:solidFill>
                  <a:srgbClr val="FF0000"/>
                </a:solidFill>
              </a:rPr>
              <a:t>W całej Polsce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obowiązują</a:t>
            </a:r>
            <a:endParaRPr lang="pl-PL" altLang="pl-PL" sz="2000" b="1" dirty="0">
              <a:solidFill>
                <a:schemeClr val="tx1"/>
              </a:solidFill>
            </a:endParaRPr>
          </a:p>
          <a:p>
            <a:pPr algn="just"/>
            <a:r>
              <a:rPr lang="pl-PL" altLang="pl-PL" sz="2000" b="1" dirty="0">
                <a:solidFill>
                  <a:schemeClr val="tx1"/>
                </a:solidFill>
              </a:rPr>
              <a:t>Wymagania zawarte w rozporządzeniu </a:t>
            </a:r>
            <a:r>
              <a:rPr lang="pl-PL" altLang="pl-PL" sz="2000" b="1" dirty="0" err="1">
                <a:solidFill>
                  <a:schemeClr val="tx1"/>
                </a:solidFill>
              </a:rPr>
              <a:t>MRiRW</a:t>
            </a:r>
            <a:r>
              <a:rPr lang="pl-PL" altLang="pl-PL" sz="2000" b="1" dirty="0">
                <a:solidFill>
                  <a:schemeClr val="tx1"/>
                </a:solidFill>
              </a:rPr>
              <a:t> z dnia 18 września 2003 r. w sprawie szczegółowych warunków weterynaryjnych, jakie muszą spełniać gospodarstwa w przypadku gdy zwierzęta lub środki spożywcze pochodzenia zwierzęcego pochodzące z tych gospodarstw są wprowadzane na rynek. </a:t>
            </a:r>
            <a:endParaRPr lang="pl-PL" altLang="pl-PL" sz="2000" b="1" dirty="0" smtClean="0">
              <a:solidFill>
                <a:schemeClr val="tx1"/>
              </a:solidFill>
            </a:endParaRPr>
          </a:p>
          <a:p>
            <a:pPr algn="just"/>
            <a:endParaRPr lang="pl-PL" altLang="pl-PL" sz="2000" b="1" dirty="0">
              <a:solidFill>
                <a:schemeClr val="tx1"/>
              </a:solidFill>
            </a:endParaRPr>
          </a:p>
          <a:p>
            <a:pPr algn="just"/>
            <a:endParaRPr lang="pl-PL" altLang="pl-PL" sz="2000" b="1" dirty="0">
              <a:solidFill>
                <a:schemeClr val="tx1"/>
              </a:solidFill>
            </a:endParaRPr>
          </a:p>
          <a:p>
            <a:pPr algn="just"/>
            <a:endParaRPr lang="pl-PL" altLang="pl-PL" sz="2000" b="1" dirty="0">
              <a:solidFill>
                <a:schemeClr val="tx1"/>
              </a:solidFill>
            </a:endParaRPr>
          </a:p>
          <a:p>
            <a:endParaRPr lang="pl-PL" altLang="pl-PL" sz="2000" b="1" dirty="0">
              <a:solidFill>
                <a:schemeClr val="tx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4447" y="2894416"/>
            <a:ext cx="79068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b="1" dirty="0" smtClean="0">
                <a:solidFill>
                  <a:schemeClr val="tx1"/>
                </a:solidFill>
              </a:rPr>
              <a:t>1.</a:t>
            </a:r>
            <a:r>
              <a:rPr lang="pl-PL" sz="1400" dirty="0" smtClean="0">
                <a:solidFill>
                  <a:schemeClr val="tx1"/>
                </a:solidFill>
              </a:rPr>
              <a:t> W gospodarstwie, z którego zwierzęta lub środki spożywcze pochodzenia zwierzęcego są wprowadzane na rynek, powinny znajdować się: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  1)   wydzielone miejsce do składowania środków dezynfekcyjnych, zabezpieczone przed dostępem osób niepowołanych;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  2)   wydzielone miejsce do składowania obornika;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  3)   miejsce zapewniające właściwe warunki do przetrzymywania produktów leczniczych weterynaryjnych, zabezpieczone przed dostępem osób niepowołanych;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  4)   odzież i obuwie przeznaczone tylko do obowiązkowego użycia w gospodarstwie;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  5)   maty dezynfekcyjne w liczbie zapewniającej zabezpieczenie wejść i wjazdów do gospodarstwa w przypadku wystąpienia zagrożenia epizootycznego;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  6)   środki dezynfekcyjne w ilości niezbędnej do przeprowadzenia doraźnej dezynfekcji.</a:t>
            </a:r>
          </a:p>
          <a:p>
            <a:r>
              <a:rPr lang="pl-PL" sz="1400" b="1" dirty="0" smtClean="0">
                <a:solidFill>
                  <a:schemeClr val="tx1"/>
                </a:solidFill>
              </a:rPr>
              <a:t>2.</a:t>
            </a:r>
            <a:r>
              <a:rPr lang="pl-PL" sz="1400" dirty="0" smtClean="0">
                <a:solidFill>
                  <a:schemeClr val="tx1"/>
                </a:solidFill>
              </a:rPr>
              <a:t> Budynki, w których utrzymywane są zwierzęta, powinny być: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  1)   zabezpieczone przed dostępem zwierząt innych niż utrzymywane w gospodarstwie;</a:t>
            </a:r>
          </a:p>
          <a:p>
            <a:r>
              <a:rPr lang="pl-PL" sz="1400" dirty="0" smtClean="0">
                <a:solidFill>
                  <a:schemeClr val="tx1"/>
                </a:solidFill>
              </a:rPr>
              <a:t>  2)   utrzymywane w czystości.</a:t>
            </a:r>
          </a:p>
          <a:p>
            <a:r>
              <a:rPr lang="pl-PL" sz="1400" b="1" dirty="0" smtClean="0">
                <a:solidFill>
                  <a:schemeClr val="tx1"/>
                </a:solidFill>
              </a:rPr>
              <a:t>3.</a:t>
            </a:r>
            <a:r>
              <a:rPr lang="pl-PL" sz="1400" dirty="0" smtClean="0">
                <a:solidFill>
                  <a:schemeClr val="tx1"/>
                </a:solidFill>
              </a:rPr>
              <a:t> Przy wejściach do budynków, w których utrzymywane są zwierzęta, powinny znajdować się tablice z napisem "Osobom nieupoważnionym wstęp wzbroniony".</a:t>
            </a:r>
            <a:endParaRPr lang="pl-PL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ytuł 1"/>
          <p:cNvSpPr txBox="1">
            <a:spLocks/>
          </p:cNvSpPr>
          <p:nvPr/>
        </p:nvSpPr>
        <p:spPr bwMode="auto">
          <a:xfrm>
            <a:off x="0" y="5929313"/>
            <a:ext cx="9144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rgbClr val="000000">
                <a:alpha val="20000"/>
              </a:srgbClr>
            </a:outerShdw>
          </a:effectLst>
        </p:spPr>
        <p:txBody>
          <a:bodyPr anchor="ctr"/>
          <a:lstStyle/>
          <a:p>
            <a:pPr algn="ctr" eaLnBrk="1" hangingPunct="1">
              <a:lnSpc>
                <a:spcPct val="58000"/>
              </a:lnSpc>
              <a:buClr>
                <a:srgbClr val="000000"/>
              </a:buClr>
              <a:buFont typeface="Arial" charset="0"/>
              <a:buNone/>
            </a:pPr>
            <a:r>
              <a:rPr lang="pl-PL" altLang="pl-PL" sz="4400">
                <a:solidFill>
                  <a:schemeClr val="tx1"/>
                </a:solidFill>
                <a:cs typeface="Calibri" pitchFamily="34" charset="0"/>
              </a:rPr>
              <a:t>Dziękuję za uwagę</a:t>
            </a:r>
          </a:p>
        </p:txBody>
      </p:sp>
      <p:pic>
        <p:nvPicPr>
          <p:cNvPr id="5" name="Picture 6" descr="C:\Documents and Settings\wet\Moje dokumenty\Obrazy\Logo GIW\logo ostateczne 4a S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054225" y="1162050"/>
            <a:ext cx="50355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0800" dir="5400000" algn="t" rotWithShape="0">
              <a:prstClr val="black">
                <a:alpha val="50000"/>
              </a:prstClr>
            </a:outerShdw>
          </a:effectLst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Zwalczanie ASF – ustawa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74725"/>
            <a:ext cx="8229600" cy="5151438"/>
          </a:xfrm>
        </p:spPr>
        <p:txBody>
          <a:bodyPr/>
          <a:lstStyle/>
          <a:p>
            <a:endParaRPr lang="pl-PL" altLang="pl-PL" sz="2400" smtClean="0"/>
          </a:p>
          <a:p>
            <a:endParaRPr lang="pl-PL" altLang="pl-PL" sz="2400" smtClean="0"/>
          </a:p>
          <a:p>
            <a:endParaRPr lang="pl-PL" altLang="pl-PL" sz="2400" smtClean="0"/>
          </a:p>
          <a:p>
            <a:pPr algn="ctr">
              <a:buFont typeface="Arial" charset="0"/>
              <a:buNone/>
            </a:pPr>
            <a:r>
              <a:rPr lang="pl-PL" altLang="pl-PL" sz="2400" b="1" smtClean="0">
                <a:solidFill>
                  <a:srgbClr val="FF0000"/>
                </a:solidFill>
              </a:rPr>
              <a:t> </a:t>
            </a:r>
            <a:r>
              <a:rPr lang="pl-PL" altLang="pl-PL" sz="2400" b="1" smtClean="0"/>
              <a:t>Ustawa z dnia 11 marca 2004 r. o ochronie zdrowia zwierząt oraz zwalczaniu chorób zakaźnych zwierząt</a:t>
            </a:r>
          </a:p>
          <a:p>
            <a:endParaRPr lang="pl-PL" altLang="pl-PL" sz="1400" smtClean="0"/>
          </a:p>
          <a:p>
            <a:pPr algn="ctr">
              <a:buFont typeface="Arial" charset="0"/>
              <a:buNone/>
            </a:pPr>
            <a:r>
              <a:rPr lang="pl-PL" altLang="pl-PL" sz="2400" b="1" smtClean="0"/>
              <a:t>     </a:t>
            </a:r>
            <a:endParaRPr lang="pl-PL" altLang="pl-PL" sz="1400" smtClean="0"/>
          </a:p>
          <a:p>
            <a:pPr algn="ctr">
              <a:buFont typeface="Arial" charset="0"/>
              <a:buNone/>
            </a:pPr>
            <a:r>
              <a:rPr lang="pl-PL" altLang="pl-PL" sz="2400" b="1" smtClean="0"/>
              <a:t>Rozdział 8</a:t>
            </a:r>
            <a:r>
              <a:rPr lang="pl-PL" altLang="pl-PL" sz="2400" smtClean="0"/>
              <a:t> </a:t>
            </a:r>
          </a:p>
          <a:p>
            <a:pPr algn="ctr">
              <a:buFont typeface="Arial" charset="0"/>
              <a:buNone/>
            </a:pPr>
            <a:r>
              <a:rPr lang="pl-PL" altLang="pl-PL" sz="2400" smtClean="0"/>
              <a:t>– ogólne zasady zwalczania chorób zakaźnych zwierząt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Zwalczanie ASF – ustawa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36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79513"/>
            <a:ext cx="8229600" cy="49466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altLang="pl-PL" sz="2400" dirty="0" smtClean="0"/>
              <a:t> </a:t>
            </a:r>
            <a:r>
              <a:rPr lang="pl-PL" altLang="pl-PL" sz="2000" b="1" dirty="0" smtClean="0"/>
              <a:t>art. 42 Obowiązki posiadaczy zwierząt w przypadku </a:t>
            </a:r>
            <a:r>
              <a:rPr lang="pl-PL" altLang="pl-PL" sz="2000" b="1" u="sng" dirty="0" smtClean="0"/>
              <a:t>podejrzenia wystąpienia choroby zakaźnej zwierząt</a:t>
            </a:r>
          </a:p>
          <a:p>
            <a:pPr algn="ctr">
              <a:buFont typeface="Arial" charset="0"/>
              <a:buNone/>
            </a:pPr>
            <a:endParaRPr lang="pl-PL" altLang="pl-PL" sz="900" b="1" dirty="0" smtClean="0"/>
          </a:p>
          <a:p>
            <a:r>
              <a:rPr lang="pl-PL" altLang="pl-PL" sz="2000" b="1" dirty="0" smtClean="0">
                <a:solidFill>
                  <a:srgbClr val="FF0000"/>
                </a:solidFill>
              </a:rPr>
              <a:t>niezwłoczne zawiadomienie </a:t>
            </a:r>
            <a:r>
              <a:rPr lang="pl-PL" altLang="pl-PL" sz="2000" dirty="0" smtClean="0"/>
              <a:t>organu IW, lecznicy dla zwierząt lub władz samorządowych (wójt, burmistrz, prezydent miasta)</a:t>
            </a:r>
          </a:p>
          <a:p>
            <a:r>
              <a:rPr lang="pl-PL" altLang="pl-PL" sz="2000" b="1" dirty="0" smtClean="0">
                <a:solidFill>
                  <a:srgbClr val="FF0000"/>
                </a:solidFill>
              </a:rPr>
              <a:t>pozostawienie zwierząt w gospodarstwie</a:t>
            </a:r>
            <a:r>
              <a:rPr lang="pl-PL" altLang="pl-PL" sz="2000" dirty="0" smtClean="0"/>
              <a:t>, niewprowadzanie kolejnych zwierząt do gospodarstwa;</a:t>
            </a:r>
          </a:p>
          <a:p>
            <a:r>
              <a:rPr lang="pl-PL" altLang="pl-PL" sz="2000" b="1" dirty="0" smtClean="0">
                <a:solidFill>
                  <a:srgbClr val="FF0000"/>
                </a:solidFill>
              </a:rPr>
              <a:t>uniemożliwienie osobom postronnym dostępu do zwierząt</a:t>
            </a:r>
            <a:r>
              <a:rPr lang="pl-PL" altLang="pl-PL" sz="2000" dirty="0" smtClean="0"/>
              <a:t>;</a:t>
            </a:r>
          </a:p>
          <a:p>
            <a:r>
              <a:rPr lang="pl-PL" altLang="pl-PL" sz="2000" b="1" dirty="0" smtClean="0">
                <a:solidFill>
                  <a:srgbClr val="FF0000"/>
                </a:solidFill>
              </a:rPr>
              <a:t>niewywożenie (niewynoszenie, niezbywanie)</a:t>
            </a:r>
            <a:r>
              <a:rPr lang="pl-PL" altLang="pl-PL" sz="2000" dirty="0" smtClean="0"/>
              <a:t> sprzętu oraz innych materiałów (mięsa, pasz, wody, ściółki, nawozów) i przedmiotów z gospodarstwa;</a:t>
            </a:r>
          </a:p>
          <a:p>
            <a:r>
              <a:rPr lang="pl-PL" altLang="pl-PL" sz="2000" dirty="0" smtClean="0"/>
              <a:t>udostępnienie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zwierząt/zwłok zwierząt do badania </a:t>
            </a:r>
            <a:r>
              <a:rPr lang="pl-PL" altLang="pl-PL" sz="2000" dirty="0" smtClean="0"/>
              <a:t>IW;</a:t>
            </a:r>
          </a:p>
          <a:p>
            <a:r>
              <a:rPr lang="pl-PL" altLang="pl-PL" sz="2000" b="1" dirty="0" smtClean="0">
                <a:solidFill>
                  <a:srgbClr val="FF0000"/>
                </a:solidFill>
              </a:rPr>
              <a:t>udzielanie IW niezbędnych informacji i wyjaśnień</a:t>
            </a:r>
            <a:r>
              <a:rPr lang="pl-PL" altLang="pl-PL" sz="2000" dirty="0" smtClean="0"/>
              <a:t>, które mogą przyczynić się do wykrycia zakażenia, jego źródeł i zapobiec szerzeniu się choroby.</a:t>
            </a:r>
          </a:p>
          <a:p>
            <a:endParaRPr lang="pl-PL" altLang="pl-PL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Zwalczanie ASF – ustawa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46163"/>
            <a:ext cx="8229600" cy="50800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altLang="pl-PL" sz="2400" dirty="0" smtClean="0"/>
              <a:t>Art. 42, ust. 6-11 czynności PLW w gospodarstwie po otrzymaniu zawiadomienia</a:t>
            </a:r>
          </a:p>
          <a:p>
            <a:pPr algn="ctr"/>
            <a:r>
              <a:rPr lang="pl-PL" altLang="pl-PL" sz="2400" dirty="0" smtClean="0"/>
              <a:t> </a:t>
            </a:r>
            <a:r>
              <a:rPr lang="pl-PL" altLang="pl-PL" sz="2000" dirty="0" smtClean="0"/>
              <a:t>nakazuje posiadaczowi dokonanie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spisu zwierząt</a:t>
            </a:r>
            <a:r>
              <a:rPr lang="pl-PL" altLang="pl-PL" sz="2000" dirty="0" smtClean="0"/>
              <a:t> i/lub ich zwłok;</a:t>
            </a:r>
          </a:p>
          <a:p>
            <a:pPr algn="ctr"/>
            <a:r>
              <a:rPr lang="pl-PL" altLang="pl-PL" sz="2000" dirty="0" smtClean="0"/>
              <a:t>ustala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stan ilościowy produktów </a:t>
            </a:r>
            <a:r>
              <a:rPr lang="pl-PL" altLang="pl-PL" sz="2000" dirty="0" smtClean="0"/>
              <a:t>w gospodarstwie (mięsa, produktów pochodzenia zwierzęcego), pasz, ściółki, nawozów i innych przedmiotów;</a:t>
            </a:r>
          </a:p>
          <a:p>
            <a:pPr algn="ctr"/>
            <a:r>
              <a:rPr lang="pl-PL" altLang="pl-PL" sz="2000" dirty="0" smtClean="0"/>
              <a:t>przeprowadza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dochodzenie epizootyczne</a:t>
            </a:r>
            <a:r>
              <a:rPr lang="pl-PL" altLang="pl-PL" sz="2000" dirty="0" smtClean="0"/>
              <a:t>;</a:t>
            </a:r>
          </a:p>
          <a:p>
            <a:pPr algn="ctr"/>
            <a:r>
              <a:rPr lang="pl-PL" altLang="pl-PL" sz="2000" dirty="0" smtClean="0"/>
              <a:t>przeprowadza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badanie kliniczne</a:t>
            </a:r>
            <a:r>
              <a:rPr lang="pl-PL" altLang="pl-PL" sz="2000" dirty="0" smtClean="0"/>
              <a:t> zwierząt;</a:t>
            </a:r>
          </a:p>
          <a:p>
            <a:pPr algn="ctr"/>
            <a:r>
              <a:rPr lang="pl-PL" altLang="pl-PL" sz="2000" dirty="0" smtClean="0"/>
              <a:t>pobiera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próbki do badań laboratoryjnych </a:t>
            </a:r>
            <a:r>
              <a:rPr lang="pl-PL" altLang="pl-PL" sz="2000" dirty="0" smtClean="0"/>
              <a:t>i wysyła je do laboratorium diagnostycznego.</a:t>
            </a:r>
          </a:p>
          <a:p>
            <a:pPr algn="ctr"/>
            <a:r>
              <a:rPr lang="pl-PL" altLang="pl-PL" sz="2000" dirty="0" smtClean="0"/>
              <a:t>w przypadku uzasadnionego podejrzenia choroby lub jej stwierdzenia – stosuje </a:t>
            </a:r>
            <a:r>
              <a:rPr lang="pl-PL" altLang="pl-PL" sz="2000" b="1" dirty="0" smtClean="0">
                <a:solidFill>
                  <a:srgbClr val="FF0000"/>
                </a:solidFill>
              </a:rPr>
              <a:t>środki przewidziane do zwalczania danej choroby </a:t>
            </a:r>
            <a:r>
              <a:rPr lang="pl-PL" altLang="pl-PL" sz="2000" dirty="0" smtClean="0"/>
              <a:t>(rozporządzenie w sprawie zwalczania ASF).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Zwalczanie ASF – ustawa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38213"/>
            <a:ext cx="8229600" cy="518795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l-PL" altLang="pl-PL" sz="2400" b="1" dirty="0" smtClean="0">
                <a:solidFill>
                  <a:srgbClr val="FF0000"/>
                </a:solidFill>
              </a:rPr>
              <a:t>Art. 44 </a:t>
            </a:r>
            <a:r>
              <a:rPr lang="pl-PL" altLang="pl-PL" sz="2400" dirty="0" smtClean="0"/>
              <a:t>– nakazy i zakazy, które mogą być wydawane przez PLW </a:t>
            </a:r>
            <a:br>
              <a:rPr lang="pl-PL" altLang="pl-PL" sz="2400" dirty="0" smtClean="0"/>
            </a:br>
            <a:r>
              <a:rPr lang="pl-PL" altLang="pl-PL" sz="2400" dirty="0" smtClean="0"/>
              <a:t>w celu zwalczania chorób zakaźnych zwierząt lub w przypadku zagrożenia ich wystąpienia </a:t>
            </a:r>
            <a:r>
              <a:rPr lang="pl-PL" altLang="pl-PL" sz="2400" b="1" dirty="0" smtClean="0"/>
              <a:t>w drodze decyzji administracyjnej </a:t>
            </a:r>
            <a:r>
              <a:rPr lang="pl-PL" altLang="pl-PL" sz="2400" dirty="0" smtClean="0"/>
              <a:t>(rygor natychmiastowej wykonalności);</a:t>
            </a:r>
          </a:p>
          <a:p>
            <a:pPr algn="ctr">
              <a:buFont typeface="Arial" charset="0"/>
              <a:buNone/>
            </a:pPr>
            <a:r>
              <a:rPr lang="pl-PL" altLang="pl-PL" sz="2400" b="1" dirty="0" smtClean="0">
                <a:solidFill>
                  <a:srgbClr val="FF0000"/>
                </a:solidFill>
              </a:rPr>
              <a:t>Art. 45 </a:t>
            </a:r>
            <a:r>
              <a:rPr lang="pl-PL" altLang="pl-PL" sz="2400" dirty="0" smtClean="0"/>
              <a:t>– nakazy i zakazy, które mogą zostać wprowadzone na danym obszarze w drodze aktu prawa miejscowego w przypadku zagrożenia wystąpienia lub wystąpienia choroby zakaźnej zwierząt podlegającej obowiązkowi zwalczania – </a:t>
            </a:r>
            <a:r>
              <a:rPr lang="pl-PL" altLang="pl-PL" sz="2400" b="1" dirty="0" smtClean="0"/>
              <a:t>rozporządzenie PLW</a:t>
            </a:r>
          </a:p>
          <a:p>
            <a:pPr algn="ctr">
              <a:buFont typeface="Arial" charset="0"/>
              <a:buNone/>
            </a:pPr>
            <a:r>
              <a:rPr lang="pl-PL" altLang="pl-PL" sz="2400" b="1" dirty="0" smtClean="0">
                <a:solidFill>
                  <a:srgbClr val="FF0000"/>
                </a:solidFill>
              </a:rPr>
              <a:t>Art. 46, ust. 3 </a:t>
            </a:r>
            <a:r>
              <a:rPr lang="pl-PL" altLang="pl-PL" sz="2400" dirty="0" smtClean="0"/>
              <a:t>- nakazy i zakazy, które mogą zostać wprowadzone na danym obszarze w drodze aktu prawa miejscowego w przypadku zagrożenia wystąpienia lub wystąpienia choroby zakaźnej zwierząt podlegającej obowiązkowi zwalczania – </a:t>
            </a:r>
            <a:r>
              <a:rPr lang="pl-PL" altLang="pl-PL" sz="2400" b="1" dirty="0" smtClean="0"/>
              <a:t>rozporządzenie wojewody (wydawane i uchylane na wniosek WLW)</a:t>
            </a:r>
            <a:endParaRPr lang="pl-PL" alt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5838"/>
          </a:xfrm>
        </p:spPr>
        <p:txBody>
          <a:bodyPr/>
          <a:lstStyle/>
          <a:p>
            <a:pPr>
              <a:defRPr/>
            </a:pPr>
            <a:r>
              <a:rPr lang="pl-PL" sz="3200" dirty="0" smtClean="0">
                <a:solidFill>
                  <a:schemeClr val="bg1"/>
                </a:solidFill>
                <a:latin typeface="+mn-lt"/>
              </a:rPr>
              <a:t>Zwalczanie ASF – ustawa</a:t>
            </a:r>
            <a:endParaRPr lang="pl-PL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43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84423"/>
            <a:ext cx="8229600" cy="5187950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pl-PL" altLang="pl-PL" sz="1100" b="1" u="sng" dirty="0" smtClean="0"/>
          </a:p>
          <a:p>
            <a:pPr algn="ctr">
              <a:buFont typeface="Arial" charset="0"/>
              <a:buNone/>
            </a:pPr>
            <a:r>
              <a:rPr lang="pl-PL" altLang="pl-PL" sz="2400" b="1" u="sng" dirty="0" smtClean="0"/>
              <a:t>Odszkodowania – art. 49</a:t>
            </a:r>
          </a:p>
          <a:p>
            <a:pPr algn="ctr">
              <a:buFont typeface="Arial" charset="0"/>
              <a:buNone/>
            </a:pPr>
            <a:endParaRPr lang="pl-PL" altLang="pl-PL" sz="800" b="1" u="sng" dirty="0" smtClean="0"/>
          </a:p>
          <a:p>
            <a:pPr defTabSz="914400"/>
            <a:r>
              <a:rPr lang="pl-PL" sz="2000" dirty="0" smtClean="0"/>
              <a:t>Z</a:t>
            </a:r>
            <a:r>
              <a:rPr lang="pl-PL" sz="2000" dirty="0" smtClean="0">
                <a:solidFill>
                  <a:schemeClr val="tx1"/>
                </a:solidFill>
              </a:rPr>
              <a:t>a </a:t>
            </a:r>
            <a:r>
              <a:rPr lang="pl-PL" sz="2000" b="1" dirty="0" smtClean="0">
                <a:solidFill>
                  <a:srgbClr val="FF0000"/>
                </a:solidFill>
              </a:rPr>
              <a:t>świnie zabite lub ubite z nakazu </a:t>
            </a:r>
            <a:r>
              <a:rPr lang="pl-PL" sz="2000" dirty="0" smtClean="0">
                <a:solidFill>
                  <a:schemeClr val="tx1"/>
                </a:solidFill>
              </a:rPr>
              <a:t>organów Inspekcji Weterynaryjnej albo za takie zwierzęta </a:t>
            </a:r>
            <a:r>
              <a:rPr lang="pl-PL" sz="2000" dirty="0" err="1" smtClean="0">
                <a:solidFill>
                  <a:schemeClr val="tx1"/>
                </a:solidFill>
              </a:rPr>
              <a:t>padłe</a:t>
            </a:r>
            <a:r>
              <a:rPr lang="pl-PL" sz="2000" dirty="0" smtClean="0">
                <a:solidFill>
                  <a:schemeClr val="tx1"/>
                </a:solidFill>
              </a:rPr>
              <a:t> w wyniku zastosowania zabiegów nakazanych przez te organy przy zwalczaniu chorób zakaźnych zwierząt</a:t>
            </a:r>
          </a:p>
          <a:p>
            <a:pPr defTabSz="914400"/>
            <a:r>
              <a:rPr lang="pl-PL" altLang="pl-PL" sz="2000" dirty="0" smtClean="0"/>
              <a:t>Odszkodowanie przysługuje w wysokości wartości rynkowej zwierzęcia.</a:t>
            </a:r>
          </a:p>
          <a:p>
            <a:pPr defTabSz="914400"/>
            <a:r>
              <a:rPr lang="pl-PL" altLang="pl-PL" sz="2000" dirty="0" smtClean="0"/>
              <a:t>Wartość rynkową określa się na podstawie średniej z 3 kwot oszacowania przyjętych przez powiatowego lekarza weterynarii oraz dwóch rzeczoznawców wyznaczonych przez tego lekarza z prowadzonej przez niego listy rzeczoznawców </a:t>
            </a:r>
            <a:br>
              <a:rPr lang="pl-PL" altLang="pl-PL" sz="2000" dirty="0" smtClean="0"/>
            </a:br>
            <a:r>
              <a:rPr lang="pl-PL" altLang="pl-PL" sz="2000" dirty="0" smtClean="0"/>
              <a:t>(rozporządzenie </a:t>
            </a:r>
            <a:r>
              <a:rPr lang="pl-PL" altLang="pl-PL" sz="2000" dirty="0" err="1" smtClean="0"/>
              <a:t>MRiRW</a:t>
            </a:r>
            <a:r>
              <a:rPr lang="pl-PL" altLang="pl-PL" sz="2000" dirty="0" smtClean="0"/>
              <a:t> w sprawie rzeczoznawców </a:t>
            </a:r>
            <a:br>
              <a:rPr lang="pl-PL" altLang="pl-PL" sz="2000" dirty="0" smtClean="0"/>
            </a:br>
            <a:r>
              <a:rPr lang="pl-PL" altLang="pl-PL" sz="2000" dirty="0" smtClean="0"/>
              <a:t>wyznaczonych przez powiatowego lekarza weterynarii </a:t>
            </a:r>
            <a:br>
              <a:rPr lang="pl-PL" altLang="pl-PL" sz="2000" dirty="0" smtClean="0"/>
            </a:br>
            <a:r>
              <a:rPr lang="pl-PL" altLang="pl-PL" sz="2000" dirty="0" smtClean="0"/>
              <a:t>do przeprowadzania szacowania).</a:t>
            </a:r>
          </a:p>
          <a:p>
            <a:pPr algn="ctr">
              <a:buFont typeface="Arial" charset="0"/>
              <a:buNone/>
            </a:pPr>
            <a:endParaRPr lang="pl-PL" altLang="pl-PL" sz="2000" dirty="0" smtClean="0"/>
          </a:p>
        </p:txBody>
      </p:sp>
      <p:pic>
        <p:nvPicPr>
          <p:cNvPr id="4" name="Picture 2" descr="C:\Documents and Settings\wet\Ustawienia lokalne\Temporary Internet Files\Content.IE5\WCDX9IBY\MC90043547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9818" y="5599457"/>
            <a:ext cx="1265595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22043</TotalTime>
  <Words>3702</Words>
  <Application>Microsoft Office PowerPoint</Application>
  <PresentationFormat>Pokaz na ekranie (4:3)</PresentationFormat>
  <Paragraphs>306</Paragraphs>
  <Slides>48</Slides>
  <Notes>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49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Zwalczanie ASF – ustawa</vt:lpstr>
      <vt:lpstr>Zwalczanie ASF – ustawa</vt:lpstr>
      <vt:lpstr>Zwalczanie ASF – ustawa</vt:lpstr>
      <vt:lpstr>Zwalczanie ASF – ustawa</vt:lpstr>
      <vt:lpstr>Zwalczanie ASF – ustawa</vt:lpstr>
      <vt:lpstr>Zwalczanie ASF – ustawa</vt:lpstr>
      <vt:lpstr>Zwalczanie ASF – ustawa</vt:lpstr>
      <vt:lpstr>Zwalczanie ASF – ustawa</vt:lpstr>
      <vt:lpstr>Rozporządzenie MRiRW w sprawie zwalczania afrykańskiego pomoru świń</vt:lpstr>
      <vt:lpstr>Rozporządzenie MRiRW w sprawie zwalczania afrykańskiego pomoru świń</vt:lpstr>
      <vt:lpstr>Rozporządzenie MRiRW w sprawie zwalczania afrykańskiego pomoru świń</vt:lpstr>
      <vt:lpstr>Rozporządzenie MRiRW w sprawie zwalczania afrykańskiego pomoru świń</vt:lpstr>
      <vt:lpstr>Rozporządzenie MRiRW w sprawie zwalczania afrykańskiego pomoru świń</vt:lpstr>
      <vt:lpstr>Rozporządzenie MRiRW w sprawie zwalczania afrykańskiego pomoru świń</vt:lpstr>
      <vt:lpstr>Rozporządzenie MRiRW w sprawie zwalczania afrykańskiego pomoru świń</vt:lpstr>
      <vt:lpstr>Obszar zapowietrzony</vt:lpstr>
      <vt:lpstr>Obszar zapowietrzony</vt:lpstr>
      <vt:lpstr>Obszar zapowietrzony</vt:lpstr>
      <vt:lpstr>Obszar zapowietrzony</vt:lpstr>
      <vt:lpstr>Obszar zapowietrzony</vt:lpstr>
      <vt:lpstr>Obszar zapowietrzony</vt:lpstr>
      <vt:lpstr>Obszar zapowietrzony</vt:lpstr>
      <vt:lpstr>Obszar zapowietrzony</vt:lpstr>
      <vt:lpstr>Obszar zapowietrzony  </vt:lpstr>
      <vt:lpstr>Obszar zagrożony</vt:lpstr>
      <vt:lpstr>Obszar zagrożony</vt:lpstr>
      <vt:lpstr>Obszar zagrożony</vt:lpstr>
      <vt:lpstr>Obszar zagrożony</vt:lpstr>
      <vt:lpstr>Obszar zagrożony</vt:lpstr>
      <vt:lpstr>Obszar zagrożony</vt:lpstr>
      <vt:lpstr>Obszar zagrożony</vt:lpstr>
      <vt:lpstr>Obszar zagrożony</vt:lpstr>
      <vt:lpstr>Obszar zagrożony  – skrócenie terminów</vt:lpstr>
      <vt:lpstr>Obszary zapowietrzone i zagrożone</vt:lpstr>
      <vt:lpstr>Obszary zapowietrzone i zagrożone</vt:lpstr>
      <vt:lpstr>Ustawa z dnia 23 września 2016 r.  o zmianie niektórych ustawa w celu ułatwienia zwalczania chorób zakaźnych zwierząt  (Dz. U. z 2016 poz. 1605)</vt:lpstr>
      <vt:lpstr>Identyfikacja i rejestracja świń po zmianie ustawy</vt:lpstr>
      <vt:lpstr>Identyfikacja i rejestracja świń po zmianie ustawy</vt:lpstr>
      <vt:lpstr>Identyfikacja i rejestracja świń po zmianie ustawy</vt:lpstr>
      <vt:lpstr>Identyfikacja i rejestracja świń po zmianie ustawy</vt:lpstr>
      <vt:lpstr>Identyfikacja i rejestracja świń po zmianie ustawy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ASF</dc:title>
  <dc:creator>wet-mp</dc:creator>
  <cp:lastModifiedBy>L01</cp:lastModifiedBy>
  <cp:revision>2285</cp:revision>
  <cp:lastPrinted>2016-08-22T12:17:10Z</cp:lastPrinted>
  <dcterms:modified xsi:type="dcterms:W3CDTF">2017-05-10T04:02:04Z</dcterms:modified>
</cp:coreProperties>
</file>