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071" r:id="rId1"/>
  </p:sldMasterIdLst>
  <p:notesMasterIdLst>
    <p:notesMasterId r:id="rId28"/>
  </p:notesMasterIdLst>
  <p:handoutMasterIdLst>
    <p:handoutMasterId r:id="rId29"/>
  </p:handoutMasterIdLst>
  <p:sldIdLst>
    <p:sldId id="469" r:id="rId2"/>
    <p:sldId id="500" r:id="rId3"/>
    <p:sldId id="524" r:id="rId4"/>
    <p:sldId id="515" r:id="rId5"/>
    <p:sldId id="520" r:id="rId6"/>
    <p:sldId id="518" r:id="rId7"/>
    <p:sldId id="521" r:id="rId8"/>
    <p:sldId id="525" r:id="rId9"/>
    <p:sldId id="522" r:id="rId10"/>
    <p:sldId id="523" r:id="rId11"/>
    <p:sldId id="519" r:id="rId12"/>
    <p:sldId id="531" r:id="rId13"/>
    <p:sldId id="532" r:id="rId14"/>
    <p:sldId id="533" r:id="rId15"/>
    <p:sldId id="538" r:id="rId16"/>
    <p:sldId id="542" r:id="rId17"/>
    <p:sldId id="534" r:id="rId18"/>
    <p:sldId id="539" r:id="rId19"/>
    <p:sldId id="540" r:id="rId20"/>
    <p:sldId id="541" r:id="rId21"/>
    <p:sldId id="547" r:id="rId22"/>
    <p:sldId id="543" r:id="rId23"/>
    <p:sldId id="544" r:id="rId24"/>
    <p:sldId id="545" r:id="rId25"/>
    <p:sldId id="546" r:id="rId26"/>
    <p:sldId id="498" r:id="rId27"/>
  </p:sldIdLst>
  <p:sldSz cx="9144000" cy="6858000" type="screen4x3"/>
  <p:notesSz cx="6858000" cy="992663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1pPr>
    <a:lvl2pPr marL="4572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2pPr>
    <a:lvl3pPr marL="9144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3pPr>
    <a:lvl4pPr marL="1371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4pPr>
    <a:lvl5pPr marL="18288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Lucida Sans Unicode" pitchFamily="34" charset="0"/>
        <a:cs typeface="Lucida Sans Unicode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FF"/>
    <a:srgbClr val="0000FF"/>
    <a:srgbClr val="009900"/>
    <a:srgbClr val="000099"/>
    <a:srgbClr val="E9EBF7"/>
    <a:srgbClr val="E2E5FE"/>
    <a:srgbClr val="CCEC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017" autoAdjust="0"/>
    <p:restoredTop sz="94813" autoAdjust="0"/>
  </p:normalViewPr>
  <p:slideViewPr>
    <p:cSldViewPr>
      <p:cViewPr>
        <p:scale>
          <a:sx n="77" d="100"/>
          <a:sy n="77" d="100"/>
        </p:scale>
        <p:origin x="-942" y="-48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11453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1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70946" cy="496332"/>
          </a:xfrm>
          <a:prstGeom prst="rect">
            <a:avLst/>
          </a:prstGeom>
        </p:spPr>
        <p:txBody>
          <a:bodyPr vert="horz" lIns="92195" tIns="46096" rIns="92195" bIns="46096" rtlCol="0"/>
          <a:lstStyle>
            <a:lvl1pPr algn="l">
              <a:lnSpc>
                <a:spcPct val="58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5453" y="2"/>
            <a:ext cx="2970946" cy="496332"/>
          </a:xfrm>
          <a:prstGeom prst="rect">
            <a:avLst/>
          </a:prstGeom>
        </p:spPr>
        <p:txBody>
          <a:bodyPr vert="horz" lIns="92195" tIns="46096" rIns="92195" bIns="46096" rtlCol="0"/>
          <a:lstStyle>
            <a:lvl1pPr algn="r">
              <a:lnSpc>
                <a:spcPct val="58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FB13297B-9018-4947-8275-C9498DD15653}" type="datetimeFigureOut">
              <a:rPr lang="pl-PL"/>
              <a:pPr>
                <a:defRPr/>
              </a:pPr>
              <a:t>2017-05-10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" y="9427115"/>
            <a:ext cx="2970946" cy="497928"/>
          </a:xfrm>
          <a:prstGeom prst="rect">
            <a:avLst/>
          </a:prstGeom>
        </p:spPr>
        <p:txBody>
          <a:bodyPr vert="horz" lIns="92195" tIns="46096" rIns="92195" bIns="46096" rtlCol="0" anchor="b"/>
          <a:lstStyle>
            <a:lvl1pPr algn="l">
              <a:lnSpc>
                <a:spcPct val="58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5453" y="9427115"/>
            <a:ext cx="2970946" cy="497928"/>
          </a:xfrm>
          <a:prstGeom prst="rect">
            <a:avLst/>
          </a:prstGeom>
        </p:spPr>
        <p:txBody>
          <a:bodyPr vert="horz" lIns="92195" tIns="46096" rIns="92195" bIns="46096" rtlCol="0" anchor="b"/>
          <a:lstStyle>
            <a:lvl1pPr algn="r">
              <a:lnSpc>
                <a:spcPct val="58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D292FFE6-1662-41F1-86B9-88D2CD20FF19}" type="slidenum">
              <a:rPr lang="pl-PL"/>
              <a:pPr>
                <a:defRPr/>
              </a:pPr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3738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1"/>
          <p:cNvSpPr>
            <a:spLocks noChangeArrowheads="1"/>
          </p:cNvSpPr>
          <p:nvPr/>
        </p:nvSpPr>
        <p:spPr bwMode="auto">
          <a:xfrm>
            <a:off x="2" y="0"/>
            <a:ext cx="6858000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195" tIns="46096" rIns="92195" bIns="46096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58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l-PL" altLang="en-US"/>
          </a:p>
        </p:txBody>
      </p:sp>
      <p:sp>
        <p:nvSpPr>
          <p:cNvPr id="22531" name="AutoShape 2"/>
          <p:cNvSpPr>
            <a:spLocks noChangeArrowheads="1"/>
          </p:cNvSpPr>
          <p:nvPr/>
        </p:nvSpPr>
        <p:spPr bwMode="auto">
          <a:xfrm>
            <a:off x="2" y="0"/>
            <a:ext cx="6858000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195" tIns="46096" rIns="92195" bIns="46096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58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l-PL" altLang="en-US"/>
          </a:p>
        </p:txBody>
      </p:sp>
      <p:sp>
        <p:nvSpPr>
          <p:cNvPr id="22532" name="AutoShape 3"/>
          <p:cNvSpPr>
            <a:spLocks noChangeArrowheads="1"/>
          </p:cNvSpPr>
          <p:nvPr/>
        </p:nvSpPr>
        <p:spPr bwMode="auto">
          <a:xfrm>
            <a:off x="2" y="0"/>
            <a:ext cx="6858000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195" tIns="46096" rIns="92195" bIns="46096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58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l-PL" altLang="en-US"/>
          </a:p>
        </p:txBody>
      </p:sp>
      <p:sp>
        <p:nvSpPr>
          <p:cNvPr id="22533" name="AutoShape 4"/>
          <p:cNvSpPr>
            <a:spLocks noChangeArrowheads="1"/>
          </p:cNvSpPr>
          <p:nvPr/>
        </p:nvSpPr>
        <p:spPr bwMode="auto">
          <a:xfrm>
            <a:off x="2" y="0"/>
            <a:ext cx="6858000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195" tIns="46096" rIns="92195" bIns="46096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58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l-PL" altLang="en-US"/>
          </a:p>
        </p:txBody>
      </p:sp>
      <p:sp>
        <p:nvSpPr>
          <p:cNvPr id="22534" name="AutoShape 5"/>
          <p:cNvSpPr>
            <a:spLocks noChangeArrowheads="1"/>
          </p:cNvSpPr>
          <p:nvPr/>
        </p:nvSpPr>
        <p:spPr bwMode="auto">
          <a:xfrm>
            <a:off x="2" y="0"/>
            <a:ext cx="6858000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195" tIns="46096" rIns="92195" bIns="46096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58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l-PL" altLang="en-US"/>
          </a:p>
        </p:txBody>
      </p:sp>
      <p:sp>
        <p:nvSpPr>
          <p:cNvPr id="22535" name="AutoShape 6"/>
          <p:cNvSpPr>
            <a:spLocks noChangeArrowheads="1"/>
          </p:cNvSpPr>
          <p:nvPr/>
        </p:nvSpPr>
        <p:spPr bwMode="auto">
          <a:xfrm>
            <a:off x="2" y="0"/>
            <a:ext cx="6858000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195" tIns="46096" rIns="92195" bIns="46096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58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l-PL" altLang="en-US"/>
          </a:p>
        </p:txBody>
      </p:sp>
      <p:sp>
        <p:nvSpPr>
          <p:cNvPr id="22536" name="AutoShape 7"/>
          <p:cNvSpPr>
            <a:spLocks noChangeArrowheads="1"/>
          </p:cNvSpPr>
          <p:nvPr/>
        </p:nvSpPr>
        <p:spPr bwMode="auto">
          <a:xfrm>
            <a:off x="2" y="0"/>
            <a:ext cx="6858000" cy="992663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2195" tIns="46096" rIns="92195" bIns="46096"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lnSpc>
                <a:spcPct val="58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pl-PL" altLang="en-US"/>
          </a:p>
        </p:txBody>
      </p:sp>
      <p:sp>
        <p:nvSpPr>
          <p:cNvPr id="22537" name="Rectangle 8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935200" y="-12806363"/>
            <a:ext cx="18065750" cy="135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3081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685480" y="4714357"/>
            <a:ext cx="5474228" cy="445422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noProof="0" smtClean="0"/>
          </a:p>
        </p:txBody>
      </p:sp>
    </p:spTree>
    <p:extLst>
      <p:ext uri="{BB962C8B-B14F-4D97-AF65-F5344CB8AC3E}">
        <p14:creationId xmlns:p14="http://schemas.microsoft.com/office/powerpoint/2010/main" val="33109572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2144527" y="754873"/>
            <a:ext cx="2568947" cy="37232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195" tIns="46096" rIns="92195" bIns="46096" anchor="ctr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58000"/>
              </a:lnSpc>
              <a:spcBef>
                <a:spcPct val="0"/>
              </a:spcBef>
              <a:buFont typeface="Arial" charset="0"/>
              <a:buNone/>
            </a:pPr>
            <a:endParaRPr lang="pl-PL" altLang="pl-PL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body"/>
          </p:nvPr>
        </p:nvSpPr>
        <p:spPr>
          <a:xfrm>
            <a:off x="685480" y="4714355"/>
            <a:ext cx="5475830" cy="445581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5FD2954A-2A0A-4696-9445-2E5C044322F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AFBF50-57B1-4BFF-AAE3-76CFFC797D3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20AE00-28BF-4DB6-908C-F5F1B39608A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3A7CB1-DF7B-4B20-A409-41B9C55D58D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4D04A8-6218-4C76-87CD-AC94E729DB32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24247A-383D-4AD2-B984-05508004EBF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84FB8E-A135-4F69-8646-A73BCB653D1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258A27-1CBA-4131-A6FC-A3C48652C78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FEC123-CCB1-413B-B76E-F78DD04BC314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AC8674-796E-4F1C-9B83-671D8D6E883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DDDA9D-AA43-4777-813A-E343A5F9E6B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CEF863D6-6477-435D-9A68-AB433AF470D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3" r:id="rId2"/>
    <p:sldLayoutId id="2147484074" r:id="rId3"/>
    <p:sldLayoutId id="2147484075" r:id="rId4"/>
    <p:sldLayoutId id="2147484076" r:id="rId5"/>
    <p:sldLayoutId id="2147484077" r:id="rId6"/>
    <p:sldLayoutId id="2147484078" r:id="rId7"/>
    <p:sldLayoutId id="2147484079" r:id="rId8"/>
    <p:sldLayoutId id="2147484080" r:id="rId9"/>
    <p:sldLayoutId id="2147484081" r:id="rId10"/>
    <p:sldLayoutId id="2147484082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1"/>
          <p:cNvSpPr>
            <a:spLocks noGrp="1"/>
          </p:cNvSpPr>
          <p:nvPr>
            <p:ph type="ctrTitle"/>
          </p:nvPr>
        </p:nvSpPr>
        <p:spPr>
          <a:xfrm>
            <a:off x="4572000" y="2276872"/>
            <a:ext cx="3456384" cy="3744416"/>
          </a:xfrm>
        </p:spPr>
        <p:txBody>
          <a:bodyPr>
            <a:noAutofit/>
          </a:bodyPr>
          <a:lstStyle/>
          <a:p>
            <a:r>
              <a:rPr lang="pl-PL" sz="2800" b="0" i="1" dirty="0" smtClean="0">
                <a:solidFill>
                  <a:schemeClr val="tx1"/>
                </a:solidFill>
              </a:rPr>
              <a:t>Ubój</a:t>
            </a:r>
            <a:r>
              <a:rPr lang="pl-PL" sz="2800" b="0" i="1" dirty="0">
                <a:solidFill>
                  <a:schemeClr val="tx1"/>
                </a:solidFill>
              </a:rPr>
              <a:t>, oznakowanie oraz umieszczanie </a:t>
            </a:r>
            <a:r>
              <a:rPr lang="pl-PL" sz="2800" b="0" i="1" dirty="0" smtClean="0">
                <a:solidFill>
                  <a:schemeClr val="tx1"/>
                </a:solidFill>
              </a:rPr>
              <a:t/>
            </a:r>
            <a:br>
              <a:rPr lang="pl-PL" sz="2800" b="0" i="1" dirty="0" smtClean="0">
                <a:solidFill>
                  <a:schemeClr val="tx1"/>
                </a:solidFill>
              </a:rPr>
            </a:br>
            <a:r>
              <a:rPr lang="pl-PL" sz="2800" b="0" i="1" dirty="0" smtClean="0">
                <a:solidFill>
                  <a:schemeClr val="tx1"/>
                </a:solidFill>
              </a:rPr>
              <a:t>na </a:t>
            </a:r>
            <a:r>
              <a:rPr lang="pl-PL" sz="2800" b="0" i="1" dirty="0">
                <a:solidFill>
                  <a:schemeClr val="tx1"/>
                </a:solidFill>
              </a:rPr>
              <a:t>rynku zwierząt </a:t>
            </a:r>
            <a:r>
              <a:rPr lang="pl-PL" sz="2800" b="0" i="1" dirty="0" smtClean="0">
                <a:solidFill>
                  <a:schemeClr val="tx1"/>
                </a:solidFill>
              </a:rPr>
              <a:t/>
            </a:r>
            <a:br>
              <a:rPr lang="pl-PL" sz="2800" b="0" i="1" dirty="0" smtClean="0">
                <a:solidFill>
                  <a:schemeClr val="tx1"/>
                </a:solidFill>
              </a:rPr>
            </a:br>
            <a:r>
              <a:rPr lang="pl-PL" sz="2800" b="0" i="1" dirty="0" smtClean="0">
                <a:solidFill>
                  <a:schemeClr val="tx1"/>
                </a:solidFill>
              </a:rPr>
              <a:t>oraz </a:t>
            </a:r>
            <a:r>
              <a:rPr lang="pl-PL" sz="2800" b="0" i="1" dirty="0">
                <a:solidFill>
                  <a:schemeClr val="tx1"/>
                </a:solidFill>
              </a:rPr>
              <a:t>mięsa i jego przetworów ze zwierząt ze stref w związku z ASF </a:t>
            </a:r>
            <a:endParaRPr lang="pl-PL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25" y="1340768"/>
            <a:ext cx="3888432" cy="28774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ytuł 1"/>
          <p:cNvSpPr txBox="1">
            <a:spLocks/>
          </p:cNvSpPr>
          <p:nvPr/>
        </p:nvSpPr>
        <p:spPr>
          <a:xfrm>
            <a:off x="160301" y="4797152"/>
            <a:ext cx="4104456" cy="144016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pl-PL" sz="2800" i="1" dirty="0" smtClean="0">
                <a:solidFill>
                  <a:schemeClr val="tx1"/>
                </a:solidFill>
              </a:rPr>
              <a:t>Warszawa</a:t>
            </a:r>
          </a:p>
          <a:p>
            <a:pPr algn="ctr" fontAlgn="auto">
              <a:spcAft>
                <a:spcPts val="0"/>
              </a:spcAft>
            </a:pPr>
            <a:r>
              <a:rPr lang="pl-PL" sz="28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grudnia 2016</a:t>
            </a:r>
            <a:endParaRPr lang="pl-PL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4355976" y="620688"/>
            <a:ext cx="4104456" cy="72008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</a:pPr>
            <a:r>
              <a:rPr lang="pl-PL" sz="3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Tomasz Górniak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72042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MIĘSO WIEPRZOWE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altLang="pl-PL" sz="1800" u="heavy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Scenariusz 2 – świnie przemieszczane z obszaru objętego ograniczeniami</a:t>
            </a: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67543" y="1124744"/>
            <a:ext cx="4871045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pl-PL" sz="1600" dirty="0" smtClean="0">
                <a:solidFill>
                  <a:schemeClr val="tx1"/>
                </a:solidFill>
                <a:latin typeface="+mj-lt"/>
              </a:rPr>
              <a:t>W takim przypadku mięso wieprzowe, surowe wyroby mięsne, MOM, mięso mielone i produkty mięsne* są znakowane znakiem jakości zdrowotnej (na tuszach, półtuszach, ćwierćtuszach) lub weterynaryjnym znakiem identyfikacyjnym (na etykietach), w kształcie:</a:t>
            </a:r>
          </a:p>
        </p:txBody>
      </p:sp>
      <p:grpSp>
        <p:nvGrpSpPr>
          <p:cNvPr id="26" name="Grupa 25"/>
          <p:cNvGrpSpPr/>
          <p:nvPr/>
        </p:nvGrpSpPr>
        <p:grpSpPr>
          <a:xfrm>
            <a:off x="5763995" y="1124744"/>
            <a:ext cx="2825426" cy="2448272"/>
            <a:chOff x="5193438" y="3298651"/>
            <a:chExt cx="3249175" cy="2875945"/>
          </a:xfrm>
        </p:grpSpPr>
        <p:sp>
          <p:nvSpPr>
            <p:cNvPr id="16" name="pole tekstowe 15"/>
            <p:cNvSpPr txBox="1"/>
            <p:nvPr/>
          </p:nvSpPr>
          <p:spPr>
            <a:xfrm rot="5400000">
              <a:off x="7881704" y="4702235"/>
              <a:ext cx="697095" cy="4247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>
                  <a:solidFill>
                    <a:schemeClr val="tx1"/>
                  </a:solidFill>
                  <a:latin typeface="+mj-lt"/>
                </a:rPr>
                <a:t>???</a:t>
              </a:r>
              <a:endParaRPr lang="en-GB" dirty="0">
                <a:solidFill>
                  <a:schemeClr val="tx1"/>
                </a:solidFill>
                <a:latin typeface="+mj-lt"/>
              </a:endParaRPr>
            </a:p>
          </p:txBody>
        </p:sp>
        <p:grpSp>
          <p:nvGrpSpPr>
            <p:cNvPr id="24" name="Grupa 23"/>
            <p:cNvGrpSpPr/>
            <p:nvPr/>
          </p:nvGrpSpPr>
          <p:grpSpPr>
            <a:xfrm>
              <a:off x="5193438" y="3298651"/>
              <a:ext cx="3036814" cy="2875945"/>
              <a:chOff x="5193438" y="3298651"/>
              <a:chExt cx="3036814" cy="2875945"/>
            </a:xfrm>
          </p:grpSpPr>
          <p:cxnSp>
            <p:nvCxnSpPr>
              <p:cNvPr id="7" name="Łącznik prosty ze strzałką 6"/>
              <p:cNvCxnSpPr/>
              <p:nvPr/>
            </p:nvCxnSpPr>
            <p:spPr>
              <a:xfrm>
                <a:off x="6804248" y="3483317"/>
                <a:ext cx="950393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upa 9"/>
              <p:cNvGrpSpPr/>
              <p:nvPr/>
            </p:nvGrpSpPr>
            <p:grpSpPr>
              <a:xfrm>
                <a:off x="5204298" y="3494350"/>
                <a:ext cx="2520000" cy="2680246"/>
                <a:chOff x="5122924" y="2233753"/>
                <a:chExt cx="2520000" cy="2680246"/>
              </a:xfrm>
            </p:grpSpPr>
            <p:cxnSp>
              <p:nvCxnSpPr>
                <p:cNvPr id="18" name="Łącznik prosty ze strzałką 17"/>
                <p:cNvCxnSpPr/>
                <p:nvPr/>
              </p:nvCxnSpPr>
              <p:spPr>
                <a:xfrm flipH="1" flipV="1">
                  <a:off x="5122924" y="2233753"/>
                  <a:ext cx="818554" cy="1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Elipsa 18"/>
                <p:cNvSpPr/>
                <p:nvPr/>
              </p:nvSpPr>
              <p:spPr>
                <a:xfrm>
                  <a:off x="5122924" y="2393999"/>
                  <a:ext cx="2520000" cy="2520000"/>
                </a:xfrm>
                <a:prstGeom prst="ellipse">
                  <a:avLst/>
                </a:prstGeom>
                <a:solidFill>
                  <a:schemeClr val="bg1"/>
                </a:solidFill>
                <a:ln w="635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pl-PL" sz="2600" b="1" dirty="0" smtClean="0">
                      <a:solidFill>
                        <a:schemeClr val="tx1"/>
                      </a:solidFill>
                      <a:latin typeface="+mj-lt"/>
                    </a:rPr>
                    <a:t>PL</a:t>
                  </a:r>
                </a:p>
                <a:p>
                  <a:pPr algn="ctr"/>
                  <a:r>
                    <a:rPr lang="pl-PL" sz="2600" b="1" dirty="0" smtClean="0">
                      <a:solidFill>
                        <a:schemeClr val="tx1"/>
                      </a:solidFill>
                      <a:latin typeface="+mj-lt"/>
                    </a:rPr>
                    <a:t>12345678</a:t>
                  </a:r>
                </a:p>
                <a:p>
                  <a:pPr algn="ctr"/>
                  <a:r>
                    <a:rPr lang="pl-PL" sz="2600" b="1" dirty="0" smtClean="0">
                      <a:solidFill>
                        <a:schemeClr val="tx1"/>
                      </a:solidFill>
                      <a:latin typeface="+mj-lt"/>
                    </a:rPr>
                    <a:t>WE</a:t>
                  </a:r>
                  <a:endParaRPr lang="en-GB" sz="2600" b="1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</p:grpSp>
          <p:sp>
            <p:nvSpPr>
              <p:cNvPr id="11" name="pole tekstowe 10"/>
              <p:cNvSpPr txBox="1"/>
              <p:nvPr/>
            </p:nvSpPr>
            <p:spPr>
              <a:xfrm>
                <a:off x="6179604" y="3298651"/>
                <a:ext cx="682433" cy="433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dirty="0" smtClean="0">
                    <a:solidFill>
                      <a:schemeClr val="tx1"/>
                    </a:solidFill>
                    <a:latin typeface="+mj-lt"/>
                  </a:rPr>
                  <a:t>???</a:t>
                </a:r>
                <a:endParaRPr lang="en-GB" dirty="0">
                  <a:solidFill>
                    <a:schemeClr val="tx1"/>
                  </a:solidFill>
                  <a:latin typeface="+mj-lt"/>
                </a:endParaRPr>
              </a:p>
            </p:txBody>
          </p:sp>
          <p:cxnSp>
            <p:nvCxnSpPr>
              <p:cNvPr id="12" name="Łącznik prostoliniowy 11"/>
              <p:cNvCxnSpPr/>
              <p:nvPr/>
            </p:nvCxnSpPr>
            <p:spPr>
              <a:xfrm>
                <a:off x="6243811" y="3645024"/>
                <a:ext cx="198479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Łącznik prostoliniowy 12"/>
              <p:cNvCxnSpPr/>
              <p:nvPr/>
            </p:nvCxnSpPr>
            <p:spPr>
              <a:xfrm>
                <a:off x="6245457" y="6174596"/>
                <a:ext cx="198479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Łącznik prosty ze strzałką 13"/>
              <p:cNvCxnSpPr>
                <a:stCxn id="16" idx="3"/>
              </p:cNvCxnSpPr>
              <p:nvPr/>
            </p:nvCxnSpPr>
            <p:spPr>
              <a:xfrm>
                <a:off x="8230251" y="5263144"/>
                <a:ext cx="0" cy="91145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Łącznik prosty ze strzałką 14"/>
              <p:cNvCxnSpPr>
                <a:stCxn id="16" idx="1"/>
              </p:cNvCxnSpPr>
              <p:nvPr/>
            </p:nvCxnSpPr>
            <p:spPr>
              <a:xfrm flipV="1">
                <a:off x="8230251" y="3653904"/>
                <a:ext cx="1" cy="91214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Łącznik prostoliniowy 19"/>
              <p:cNvCxnSpPr/>
              <p:nvPr/>
            </p:nvCxnSpPr>
            <p:spPr>
              <a:xfrm flipV="1">
                <a:off x="5193438" y="3501008"/>
                <a:ext cx="0" cy="144016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3" name="Łącznik prostoliniowy 22"/>
            <p:cNvCxnSpPr/>
            <p:nvPr/>
          </p:nvCxnSpPr>
          <p:spPr>
            <a:xfrm flipV="1">
              <a:off x="7750214" y="3476594"/>
              <a:ext cx="0" cy="14855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ctangle 3"/>
          <p:cNvSpPr txBox="1">
            <a:spLocks/>
          </p:cNvSpPr>
          <p:nvPr/>
        </p:nvSpPr>
        <p:spPr>
          <a:xfrm>
            <a:off x="467544" y="2996952"/>
            <a:ext cx="4871045" cy="8640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pl-PL" sz="1600" b="1" dirty="0" smtClean="0">
                <a:solidFill>
                  <a:srgbClr val="FF0000"/>
                </a:solidFill>
                <a:latin typeface="+mj-lt"/>
              </a:rPr>
              <a:t>UWAGA!!!</a:t>
            </a: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pl-PL" sz="1600" b="1" dirty="0" smtClean="0">
                <a:solidFill>
                  <a:srgbClr val="FF0000"/>
                </a:solidFill>
                <a:latin typeface="+mj-lt"/>
              </a:rPr>
              <a:t>Dystrybucja ograniczona wyłącznie na terenie Polski. </a:t>
            </a:r>
          </a:p>
        </p:txBody>
      </p:sp>
      <p:sp>
        <p:nvSpPr>
          <p:cNvPr id="21" name="Rectangle 3"/>
          <p:cNvSpPr txBox="1">
            <a:spLocks/>
          </p:cNvSpPr>
          <p:nvPr/>
        </p:nvSpPr>
        <p:spPr>
          <a:xfrm>
            <a:off x="467544" y="3865126"/>
            <a:ext cx="7776628" cy="2516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* - Mięso wieprzowe, surowe wyroby mięsne, mięso mielone, mogą </a:t>
            </a:r>
            <a:r>
              <a:rPr lang="pl-PL" sz="1800" b="1" dirty="0" smtClean="0">
                <a:solidFill>
                  <a:schemeClr val="tx1"/>
                </a:solidFill>
                <a:latin typeface="+mj-lt"/>
              </a:rPr>
              <a:t>zostać poddane obróbce, zgodnie z parametrami gwarantującymi zniszczenie wirusa ASF</a:t>
            </a: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, o których mowa w r</a:t>
            </a:r>
            <a:r>
              <a:rPr lang="pl-PL" sz="1800" dirty="0" smtClean="0">
                <a:latin typeface="+mj-lt"/>
              </a:rPr>
              <a:t>ozporządzeniu </a:t>
            </a:r>
            <a:r>
              <a:rPr lang="pl-PL" sz="1800" dirty="0" err="1">
                <a:latin typeface="+mj-lt"/>
              </a:rPr>
              <a:t>MRiRW</a:t>
            </a:r>
            <a:r>
              <a:rPr lang="pl-PL" sz="1800" dirty="0">
                <a:latin typeface="+mj-lt"/>
              </a:rPr>
              <a:t> z dnia 21 października 2016 r. w sprawie produkcji produktów pochodzenia zwierzęcego pochodzących z obszaru podlegającego ograniczeniom w zakresie zdrowia </a:t>
            </a:r>
            <a:r>
              <a:rPr lang="pl-PL" sz="1800" dirty="0" smtClean="0">
                <a:latin typeface="+mj-lt"/>
              </a:rPr>
              <a:t>zwierząt (Dz. U. z 2016r. Poz. 1762). Tak uzyskane produkty mięsne mogą być oznakowane weterynaryjnym znakiem identyfikacyjnym </a:t>
            </a:r>
            <a:r>
              <a:rPr lang="pl-PL" sz="1800" b="1" dirty="0" smtClean="0">
                <a:solidFill>
                  <a:srgbClr val="FF0000"/>
                </a:solidFill>
                <a:latin typeface="+mj-lt"/>
              </a:rPr>
              <a:t>w kształcie owalu</a:t>
            </a:r>
            <a:r>
              <a:rPr lang="pl-PL" sz="1800" dirty="0" smtClean="0">
                <a:latin typeface="+mj-lt"/>
              </a:rPr>
              <a:t>. </a:t>
            </a:r>
            <a:r>
              <a:rPr lang="pl-PL" sz="1800" dirty="0">
                <a:latin typeface="+mj-lt"/>
              </a:rPr>
              <a:t> </a:t>
            </a:r>
            <a:r>
              <a:rPr lang="pl-PL" sz="1800" b="1" dirty="0" smtClean="0">
                <a:latin typeface="+mj-lt"/>
              </a:rPr>
              <a:t>Dystrybucja bez ograniczeń</a:t>
            </a:r>
            <a:r>
              <a:rPr lang="pl-PL" sz="1800" dirty="0" smtClean="0">
                <a:latin typeface="+mj-lt"/>
              </a:rPr>
              <a:t>.</a:t>
            </a:r>
            <a:endParaRPr lang="pl-PL" sz="180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135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72042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MIĘSO WIEPRZOWE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altLang="pl-PL" sz="1800" u="heavy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Scenariusz 2 – świnie przemieszczane z obszaru objętego ograniczeniami</a:t>
            </a:r>
          </a:p>
        </p:txBody>
      </p:sp>
      <p:sp>
        <p:nvSpPr>
          <p:cNvPr id="3075" name="Rectangle 3"/>
          <p:cNvSpPr>
            <a:spLocks noGrp="1"/>
          </p:cNvSpPr>
          <p:nvPr>
            <p:ph idx="1"/>
          </p:nvPr>
        </p:nvSpPr>
        <p:spPr>
          <a:xfrm>
            <a:off x="467544" y="1125538"/>
            <a:ext cx="8229600" cy="3599606"/>
          </a:xfrm>
        </p:spPr>
        <p:txBody>
          <a:bodyPr>
            <a:normAutofit/>
          </a:bodyPr>
          <a:lstStyle/>
          <a:p>
            <a:pPr marL="0" indent="0" algn="just">
              <a:buFontTx/>
              <a:buNone/>
              <a:defRPr/>
            </a:pPr>
            <a:r>
              <a:rPr lang="pl-PL" sz="1800" b="1" dirty="0">
                <a:solidFill>
                  <a:srgbClr val="FF0000"/>
                </a:solidFill>
                <a:latin typeface="+mj-lt"/>
              </a:rPr>
              <a:t>Oznakowanie </a:t>
            </a:r>
            <a:r>
              <a:rPr lang="pl-PL" altLang="pl-PL" sz="1800" b="1" dirty="0">
                <a:solidFill>
                  <a:srgbClr val="FF0000"/>
                </a:solidFill>
                <a:latin typeface="+mj-lt"/>
              </a:rPr>
              <a:t>świeżego</a:t>
            </a:r>
            <a:r>
              <a:rPr lang="pl-PL" altLang="pl-PL" sz="1800" dirty="0">
                <a:solidFill>
                  <a:srgbClr val="FF0000"/>
                </a:solidFill>
                <a:latin typeface="+mj-lt"/>
              </a:rPr>
              <a:t> </a:t>
            </a:r>
            <a:r>
              <a:rPr lang="pl-PL" altLang="pl-PL" sz="1800" b="1" dirty="0">
                <a:solidFill>
                  <a:srgbClr val="FF0000"/>
                </a:solidFill>
                <a:latin typeface="+mj-lt"/>
              </a:rPr>
              <a:t>mięsa, mięsa mielonego, mięsa odkostnionego mechanicznie, surowych wyrobów mięsnych i produktów mięsnych</a:t>
            </a:r>
            <a:r>
              <a:rPr lang="pl-PL" sz="1800" b="1" dirty="0">
                <a:solidFill>
                  <a:srgbClr val="FF0000"/>
                </a:solidFill>
                <a:latin typeface="+mj-lt"/>
              </a:rPr>
              <a:t>, które mogą być w drodze </a:t>
            </a:r>
            <a:r>
              <a:rPr lang="pl-PL" sz="1800" b="1" u="sng" dirty="0">
                <a:solidFill>
                  <a:srgbClr val="FF0000"/>
                </a:solidFill>
                <a:latin typeface="+mj-lt"/>
              </a:rPr>
              <a:t>odstępstwa</a:t>
            </a:r>
            <a:r>
              <a:rPr lang="pl-PL" sz="1800" b="1" dirty="0">
                <a:solidFill>
                  <a:srgbClr val="FF0000"/>
                </a:solidFill>
                <a:latin typeface="+mj-lt"/>
              </a:rPr>
              <a:t> przedmiotem wysyłki do innych </a:t>
            </a:r>
            <a:r>
              <a:rPr lang="pl-PL" sz="1800" b="1" dirty="0" smtClean="0">
                <a:solidFill>
                  <a:srgbClr val="FF0000"/>
                </a:solidFill>
                <a:latin typeface="+mj-lt"/>
              </a:rPr>
              <a:t>państw:</a:t>
            </a:r>
            <a:endParaRPr lang="pl-PL" sz="1800" dirty="0">
              <a:latin typeface="+mj-lt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  <a:defRPr/>
            </a:pPr>
            <a:r>
              <a:rPr lang="pl-PL" sz="1800" dirty="0">
                <a:latin typeface="+mj-lt"/>
              </a:rPr>
              <a:t>znak jakości zdrowotnej dla świeżego mięsa, przewidziany w rozdziale III sekcja I załącznika I do rozporządzenia (WE) nr 854/2004 (</a:t>
            </a:r>
            <a:r>
              <a:rPr lang="pl-PL" sz="1800" dirty="0">
                <a:solidFill>
                  <a:srgbClr val="FF0000"/>
                </a:solidFill>
                <a:latin typeface="+mj-lt"/>
              </a:rPr>
              <a:t>znak owalny</a:t>
            </a:r>
            <a:r>
              <a:rPr lang="pl-PL" sz="1800" dirty="0">
                <a:latin typeface="+mj-lt"/>
              </a:rPr>
              <a:t>), </a:t>
            </a:r>
            <a:endParaRPr lang="pl-PL" sz="1800" dirty="0" smtClean="0">
              <a:latin typeface="+mj-lt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  <a:defRPr/>
            </a:pPr>
            <a:r>
              <a:rPr lang="pl-PL" sz="1800" dirty="0" smtClean="0">
                <a:latin typeface="+mj-lt"/>
              </a:rPr>
              <a:t>znak </a:t>
            </a:r>
            <a:r>
              <a:rPr lang="pl-PL" sz="1800" dirty="0">
                <a:latin typeface="+mj-lt"/>
              </a:rPr>
              <a:t>identyfikacyjny dla mięsa mielonego, mięsa odkostnionego mechanicznie, surowych wyrobów mięsnych i produktów mięsnych, przewidziany w sekcji I załącznika II do rozporządzenia (WE) nr 853/2004 (</a:t>
            </a:r>
            <a:r>
              <a:rPr lang="pl-PL" sz="1800" dirty="0">
                <a:solidFill>
                  <a:srgbClr val="FF0000"/>
                </a:solidFill>
                <a:latin typeface="+mj-lt"/>
              </a:rPr>
              <a:t>znak owalny</a:t>
            </a:r>
            <a:r>
              <a:rPr lang="pl-PL" sz="1800" dirty="0" smtClean="0">
                <a:latin typeface="+mj-lt"/>
              </a:rPr>
              <a:t>).</a:t>
            </a:r>
            <a:endParaRPr lang="pl-PL" sz="1800" dirty="0">
              <a:latin typeface="+mj-lt"/>
            </a:endParaRPr>
          </a:p>
        </p:txBody>
      </p:sp>
      <p:grpSp>
        <p:nvGrpSpPr>
          <p:cNvPr id="5" name="Grupa 4"/>
          <p:cNvGrpSpPr/>
          <p:nvPr/>
        </p:nvGrpSpPr>
        <p:grpSpPr>
          <a:xfrm>
            <a:off x="4572000" y="4149080"/>
            <a:ext cx="3617020" cy="2241539"/>
            <a:chOff x="4477727" y="2528443"/>
            <a:chExt cx="3871926" cy="2385556"/>
          </a:xfrm>
        </p:grpSpPr>
        <p:cxnSp>
          <p:nvCxnSpPr>
            <p:cNvPr id="6" name="Łącznik prostoliniowy 5"/>
            <p:cNvCxnSpPr/>
            <p:nvPr/>
          </p:nvCxnSpPr>
          <p:spPr>
            <a:xfrm flipV="1">
              <a:off x="7900985" y="2681751"/>
              <a:ext cx="0" cy="11437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Łącznik prosty ze strzałką 6"/>
            <p:cNvCxnSpPr/>
            <p:nvPr/>
          </p:nvCxnSpPr>
          <p:spPr>
            <a:xfrm>
              <a:off x="6940851" y="2705566"/>
              <a:ext cx="95039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Łącznik prostoliniowy 7"/>
            <p:cNvCxnSpPr/>
            <p:nvPr/>
          </p:nvCxnSpPr>
          <p:spPr>
            <a:xfrm flipV="1">
              <a:off x="4477727" y="2690140"/>
              <a:ext cx="0" cy="11437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9" name="Grupa 8"/>
            <p:cNvGrpSpPr/>
            <p:nvPr/>
          </p:nvGrpSpPr>
          <p:grpSpPr>
            <a:xfrm>
              <a:off x="4478290" y="2528443"/>
              <a:ext cx="3871363" cy="2385556"/>
              <a:chOff x="4478290" y="2528443"/>
              <a:chExt cx="3871363" cy="2385556"/>
            </a:xfrm>
          </p:grpSpPr>
          <p:grpSp>
            <p:nvGrpSpPr>
              <p:cNvPr id="10" name="Grupa 9"/>
              <p:cNvGrpSpPr/>
              <p:nvPr/>
            </p:nvGrpSpPr>
            <p:grpSpPr>
              <a:xfrm>
                <a:off x="4478290" y="2710328"/>
                <a:ext cx="3398665" cy="2203671"/>
                <a:chOff x="4478290" y="2710328"/>
                <a:chExt cx="3398665" cy="2203671"/>
              </a:xfrm>
            </p:grpSpPr>
            <p:sp>
              <p:nvSpPr>
                <p:cNvPr id="17" name="Elipsa 16"/>
                <p:cNvSpPr/>
                <p:nvPr/>
              </p:nvSpPr>
              <p:spPr>
                <a:xfrm>
                  <a:off x="4492579" y="2897775"/>
                  <a:ext cx="3384376" cy="2016224"/>
                </a:xfrm>
                <a:prstGeom prst="ellipse">
                  <a:avLst/>
                </a:prstGeom>
                <a:solidFill>
                  <a:schemeClr val="bg1"/>
                </a:solidFill>
                <a:ln w="635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sz="3600" b="1" dirty="0" smtClean="0">
                      <a:solidFill>
                        <a:schemeClr val="tx1"/>
                      </a:solidFill>
                      <a:latin typeface="+mj-lt"/>
                    </a:rPr>
                    <a:t>PL</a:t>
                  </a:r>
                </a:p>
                <a:p>
                  <a:pPr algn="ctr"/>
                  <a:r>
                    <a:rPr lang="pl-PL" sz="3600" b="1" dirty="0" smtClean="0">
                      <a:solidFill>
                        <a:schemeClr val="tx1"/>
                      </a:solidFill>
                      <a:latin typeface="+mj-lt"/>
                    </a:rPr>
                    <a:t>12345678</a:t>
                  </a:r>
                </a:p>
                <a:p>
                  <a:pPr algn="ctr"/>
                  <a:r>
                    <a:rPr lang="pl-PL" sz="3600" b="1" dirty="0" smtClean="0">
                      <a:solidFill>
                        <a:schemeClr val="tx1"/>
                      </a:solidFill>
                      <a:latin typeface="+mj-lt"/>
                    </a:rPr>
                    <a:t>WE</a:t>
                  </a:r>
                  <a:endParaRPr lang="en-GB" sz="3600" b="1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cxnSp>
              <p:nvCxnSpPr>
                <p:cNvPr id="18" name="Łącznik prosty ze strzałką 17"/>
                <p:cNvCxnSpPr/>
                <p:nvPr/>
              </p:nvCxnSpPr>
              <p:spPr>
                <a:xfrm flipH="1" flipV="1">
                  <a:off x="4478290" y="2710328"/>
                  <a:ext cx="818554" cy="1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1" name="pole tekstowe 10"/>
              <p:cNvSpPr txBox="1"/>
              <p:nvPr/>
            </p:nvSpPr>
            <p:spPr>
              <a:xfrm>
                <a:off x="5491543" y="2528443"/>
                <a:ext cx="14670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dirty="0">
                    <a:solidFill>
                      <a:schemeClr val="tx1"/>
                    </a:solidFill>
                    <a:latin typeface="+mj-lt"/>
                  </a:rPr>
                  <a:t>m</a:t>
                </a:r>
                <a:r>
                  <a:rPr lang="pl-PL" dirty="0" smtClean="0">
                    <a:solidFill>
                      <a:schemeClr val="tx1"/>
                    </a:solidFill>
                    <a:latin typeface="+mj-lt"/>
                  </a:rPr>
                  <a:t>in. 6,5 cm</a:t>
                </a:r>
                <a:endParaRPr lang="en-GB" dirty="0">
                  <a:solidFill>
                    <a:schemeClr val="tx1"/>
                  </a:solidFill>
                  <a:latin typeface="+mj-lt"/>
                </a:endParaRPr>
              </a:p>
            </p:txBody>
          </p:sp>
          <p:cxnSp>
            <p:nvCxnSpPr>
              <p:cNvPr id="12" name="Łącznik prostoliniowy 11"/>
              <p:cNvCxnSpPr/>
              <p:nvPr/>
            </p:nvCxnSpPr>
            <p:spPr>
              <a:xfrm>
                <a:off x="6180193" y="2873960"/>
                <a:ext cx="198479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Łącznik prostoliniowy 12"/>
              <p:cNvCxnSpPr/>
              <p:nvPr/>
            </p:nvCxnSpPr>
            <p:spPr>
              <a:xfrm>
                <a:off x="6164083" y="4913999"/>
                <a:ext cx="198479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Łącznik prosty ze strzałką 13"/>
              <p:cNvCxnSpPr/>
              <p:nvPr/>
            </p:nvCxnSpPr>
            <p:spPr>
              <a:xfrm>
                <a:off x="8148877" y="4553959"/>
                <a:ext cx="0" cy="36004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Łącznik prosty ze strzałką 14"/>
              <p:cNvCxnSpPr/>
              <p:nvPr/>
            </p:nvCxnSpPr>
            <p:spPr>
              <a:xfrm flipV="1">
                <a:off x="8148877" y="2873961"/>
                <a:ext cx="1" cy="23983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pole tekstowe 15"/>
              <p:cNvSpPr txBox="1"/>
              <p:nvPr/>
            </p:nvSpPr>
            <p:spPr>
              <a:xfrm rot="5400000">
                <a:off x="7431453" y="3649213"/>
                <a:ext cx="14670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dirty="0">
                    <a:solidFill>
                      <a:schemeClr val="tx1"/>
                    </a:solidFill>
                    <a:latin typeface="+mj-lt"/>
                  </a:rPr>
                  <a:t>m</a:t>
                </a:r>
                <a:r>
                  <a:rPr lang="pl-PL" dirty="0" smtClean="0">
                    <a:solidFill>
                      <a:schemeClr val="tx1"/>
                    </a:solidFill>
                    <a:latin typeface="+mj-lt"/>
                  </a:rPr>
                  <a:t>in. 4,5 cm</a:t>
                </a:r>
                <a:endParaRPr lang="en-GB" dirty="0">
                  <a:solidFill>
                    <a:schemeClr val="tx1"/>
                  </a:solidFill>
                  <a:latin typeface="+mj-lt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1114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72042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MIĘSO WIEPRZOWE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altLang="pl-PL" sz="1800" u="heavy" dirty="0" smtClean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</a:rPr>
              <a:t>Scenariusz 3 – świnie przemieszczane z obszaru zagrożenia</a:t>
            </a:r>
          </a:p>
        </p:txBody>
      </p:sp>
      <p:sp>
        <p:nvSpPr>
          <p:cNvPr id="3075" name="Rectangle 3"/>
          <p:cNvSpPr>
            <a:spLocks noGrp="1"/>
          </p:cNvSpPr>
          <p:nvPr>
            <p:ph idx="1"/>
          </p:nvPr>
        </p:nvSpPr>
        <p:spPr>
          <a:xfrm>
            <a:off x="467544" y="980727"/>
            <a:ext cx="8229600" cy="5400601"/>
          </a:xfrm>
        </p:spPr>
        <p:txBody>
          <a:bodyPr>
            <a:noAutofit/>
          </a:bodyPr>
          <a:lstStyle/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Zgodnie z §5.1 rozporządzenia </a:t>
            </a:r>
            <a:r>
              <a:rPr lang="pl-PL" sz="1800" dirty="0" err="1" smtClean="0">
                <a:solidFill>
                  <a:schemeClr val="tx1"/>
                </a:solidFill>
                <a:latin typeface="+mj-lt"/>
              </a:rPr>
              <a:t>MRiRW</a:t>
            </a: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 z 6 maja 2015 r. (Dz. U. z 2015 r. poz. 711) </a:t>
            </a:r>
            <a:r>
              <a:rPr lang="pl-PL" sz="1800" b="1" u="sng" dirty="0" smtClean="0">
                <a:solidFill>
                  <a:srgbClr val="0000FF"/>
                </a:solidFill>
                <a:latin typeface="+mj-lt"/>
              </a:rPr>
              <a:t>zakazuje</a:t>
            </a:r>
            <a:r>
              <a:rPr lang="pl-PL" sz="1800" b="1" dirty="0" smtClean="0">
                <a:solidFill>
                  <a:srgbClr val="0000FF"/>
                </a:solidFill>
                <a:latin typeface="+mj-lt"/>
              </a:rPr>
              <a:t> się wywozu świń poza obszar  zagrożenia.</a:t>
            </a:r>
          </a:p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Świnie takie mogą być przemieszczone bezpośrednio do uboju </a:t>
            </a:r>
            <a:r>
              <a:rPr lang="pl-PL" sz="1800" dirty="0">
                <a:solidFill>
                  <a:schemeClr val="tx1"/>
                </a:solidFill>
                <a:latin typeface="+mj-lt"/>
              </a:rPr>
              <a:t>do wyznaczonej rzeźni, </a:t>
            </a: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pod warunkiem, że:</a:t>
            </a:r>
          </a:p>
          <a:p>
            <a:pPr indent="-342900" algn="just">
              <a:defRPr/>
            </a:pPr>
            <a:r>
              <a:rPr lang="pl-PL" sz="1800" dirty="0">
                <a:solidFill>
                  <a:schemeClr val="tx1"/>
                </a:solidFill>
              </a:rPr>
              <a:t>właściwy powiatowy lekarz weterynarii wydał pozwolenie na </a:t>
            </a:r>
            <a:r>
              <a:rPr lang="pl-PL" sz="1800" dirty="0" smtClean="0">
                <a:solidFill>
                  <a:schemeClr val="tx1"/>
                </a:solidFill>
              </a:rPr>
              <a:t>przemieszczenie,</a:t>
            </a:r>
            <a:endParaRPr lang="pl-PL" sz="1800" dirty="0" smtClean="0">
              <a:solidFill>
                <a:schemeClr val="tx1"/>
              </a:solidFill>
              <a:latin typeface="+mj-lt"/>
            </a:endParaRPr>
          </a:p>
          <a:p>
            <a:pPr indent="-342900" algn="just">
              <a:defRPr/>
            </a:pP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maksymalnie </a:t>
            </a:r>
            <a:r>
              <a:rPr lang="pl-PL" sz="1800" dirty="0">
                <a:solidFill>
                  <a:schemeClr val="tx1"/>
                </a:solidFill>
                <a:latin typeface="+mj-lt"/>
              </a:rPr>
              <a:t>24 h przed przemieszczeniem zostały zbadane klinicznie przez urzędowego lekarza weterynarii </a:t>
            </a: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w </a:t>
            </a:r>
            <a:r>
              <a:rPr lang="pl-PL" sz="1800" dirty="0">
                <a:solidFill>
                  <a:schemeClr val="tx1"/>
                </a:solidFill>
                <a:latin typeface="+mj-lt"/>
              </a:rPr>
              <a:t>związku z możliwością wystąpienia ASF</a:t>
            </a: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,</a:t>
            </a:r>
          </a:p>
          <a:p>
            <a:pPr indent="-342900" algn="just">
              <a:defRPr/>
            </a:pPr>
            <a:r>
              <a:rPr lang="pl-PL" sz="1800" dirty="0">
                <a:solidFill>
                  <a:schemeClr val="tx1"/>
                </a:solidFill>
              </a:rPr>
              <a:t>dodatkowo w ramach badania </a:t>
            </a:r>
            <a:r>
              <a:rPr lang="pl-PL" sz="1800" dirty="0" err="1">
                <a:solidFill>
                  <a:schemeClr val="tx1"/>
                </a:solidFill>
              </a:rPr>
              <a:t>przedubojowego</a:t>
            </a:r>
            <a:r>
              <a:rPr lang="pl-PL" sz="1800" dirty="0">
                <a:solidFill>
                  <a:schemeClr val="tx1"/>
                </a:solidFill>
              </a:rPr>
              <a:t> w gospodarstwie </a:t>
            </a: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formalna kontrola (dokumentacja, oznakowanie) nie budzi zastrzeżeń.</a:t>
            </a:r>
          </a:p>
          <a:p>
            <a:pPr marL="0" indent="0" algn="just">
              <a:buNone/>
              <a:defRPr/>
            </a:pPr>
            <a:r>
              <a:rPr lang="pl-PL" sz="2000" dirty="0" smtClean="0">
                <a:solidFill>
                  <a:schemeClr val="tx1"/>
                </a:solidFill>
                <a:latin typeface="+mj-lt"/>
              </a:rPr>
              <a:t>Poświadczeniem </a:t>
            </a:r>
            <a:r>
              <a:rPr lang="pl-PL" sz="2000" dirty="0">
                <a:solidFill>
                  <a:schemeClr val="tx1"/>
                </a:solidFill>
                <a:latin typeface="+mj-lt"/>
              </a:rPr>
              <a:t>wykonanych czynności jest </a:t>
            </a:r>
            <a:r>
              <a:rPr lang="pl-PL" sz="2000" b="1" dirty="0">
                <a:solidFill>
                  <a:srgbClr val="0000FF"/>
                </a:solidFill>
                <a:latin typeface="+mj-lt"/>
              </a:rPr>
              <a:t>świadectwo zdrowia</a:t>
            </a:r>
            <a:r>
              <a:rPr lang="pl-PL" sz="2000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pl-PL" sz="2000" dirty="0">
                <a:solidFill>
                  <a:schemeClr val="tx1"/>
                </a:solidFill>
                <a:latin typeface="+mj-lt"/>
              </a:rPr>
              <a:t>wystawione dla partii świń. Wzór opracowany przez Głównego Lekarza Weterynarii.</a:t>
            </a:r>
          </a:p>
          <a:p>
            <a:pPr marL="0" indent="0" algn="ctr">
              <a:buNone/>
              <a:defRPr/>
            </a:pPr>
            <a:endParaRPr lang="pl-PL" sz="1600" b="1" dirty="0" smtClean="0">
              <a:solidFill>
                <a:srgbClr val="0000FF"/>
              </a:solidFill>
              <a:latin typeface="+mj-lt"/>
            </a:endParaRPr>
          </a:p>
          <a:p>
            <a:pPr marL="0" indent="0" algn="ctr">
              <a:buNone/>
              <a:defRPr/>
            </a:pPr>
            <a:r>
              <a:rPr lang="pl-PL" sz="2000" b="1" dirty="0" smtClean="0">
                <a:solidFill>
                  <a:srgbClr val="0000FF"/>
                </a:solidFill>
                <a:latin typeface="+mj-lt"/>
              </a:rPr>
              <a:t>UWAGA!!! Dokument </a:t>
            </a:r>
            <a:r>
              <a:rPr lang="pl-PL" sz="2000" b="1" dirty="0">
                <a:solidFill>
                  <a:srgbClr val="0000FF"/>
                </a:solidFill>
                <a:latin typeface="+mj-lt"/>
              </a:rPr>
              <a:t>ważny </a:t>
            </a:r>
            <a:r>
              <a:rPr lang="pl-PL" sz="2000" b="1" dirty="0" smtClean="0">
                <a:solidFill>
                  <a:srgbClr val="0000FF"/>
                </a:solidFill>
                <a:latin typeface="+mj-lt"/>
              </a:rPr>
              <a:t>48 godzin.</a:t>
            </a:r>
            <a:endParaRPr lang="pl-PL" sz="2000" b="1" dirty="0">
              <a:solidFill>
                <a:srgbClr val="00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2498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72042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MIĘSO WIEPRZOWE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altLang="pl-PL" sz="1800" u="heavy" dirty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</a:rPr>
              <a:t>Scenariusz 3 – świnie przemieszczane z obszaru zagrożenia</a:t>
            </a:r>
            <a:endParaRPr lang="pl-PL" altLang="pl-PL" sz="1800" u="heavy" dirty="0" smtClean="0">
              <a:solidFill>
                <a:schemeClr val="tx1"/>
              </a:solidFill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67543" y="1124744"/>
            <a:ext cx="4871045" cy="2160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pl-PL" sz="1600" dirty="0" smtClean="0">
                <a:solidFill>
                  <a:schemeClr val="tx1"/>
                </a:solidFill>
                <a:latin typeface="+mj-lt"/>
              </a:rPr>
              <a:t>W takim przypadku mięso wieprzowe, surowe wyroby mięsne, MOM, mięso mielone i produkty mięsne* są znakowane znakiem jakości zdrowotnej (na tuszach, półtuszach, ćwierćtuszach) lub weterynaryjnym znakiem identyfikacyjnym (na etykietach), w kształcie:</a:t>
            </a:r>
          </a:p>
        </p:txBody>
      </p:sp>
      <p:sp>
        <p:nvSpPr>
          <p:cNvPr id="30" name="Rectangle 3"/>
          <p:cNvSpPr txBox="1">
            <a:spLocks/>
          </p:cNvSpPr>
          <p:nvPr/>
        </p:nvSpPr>
        <p:spPr>
          <a:xfrm>
            <a:off x="467544" y="2996952"/>
            <a:ext cx="4871045" cy="86409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pl-PL" sz="1600" b="1" dirty="0" smtClean="0">
                <a:solidFill>
                  <a:srgbClr val="0000FF"/>
                </a:solidFill>
                <a:latin typeface="+mj-lt"/>
              </a:rPr>
              <a:t>UWAGA!!!</a:t>
            </a: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pl-PL" sz="1600" b="1" dirty="0" smtClean="0">
                <a:solidFill>
                  <a:srgbClr val="0000FF"/>
                </a:solidFill>
                <a:latin typeface="+mj-lt"/>
              </a:rPr>
              <a:t>Dystrybucja ograniczona wyłącznie na obszarze zagrożenia. </a:t>
            </a:r>
          </a:p>
        </p:txBody>
      </p:sp>
      <p:sp>
        <p:nvSpPr>
          <p:cNvPr id="21" name="Rectangle 3"/>
          <p:cNvSpPr txBox="1">
            <a:spLocks/>
          </p:cNvSpPr>
          <p:nvPr/>
        </p:nvSpPr>
        <p:spPr>
          <a:xfrm>
            <a:off x="467544" y="3865126"/>
            <a:ext cx="7776628" cy="25162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* - Mięso wieprzowe, surowe wyroby mięsne, mięso mielone, mogą zostać poddane obróbce, zgodnie z parametrami gwarantującymi zniszczenie wirusa ASF, o których mowa w r</a:t>
            </a:r>
            <a:r>
              <a:rPr lang="pl-PL" sz="1800" dirty="0" smtClean="0">
                <a:latin typeface="+mj-lt"/>
              </a:rPr>
              <a:t>ozporządzeniu </a:t>
            </a:r>
            <a:r>
              <a:rPr lang="pl-PL" sz="1800" dirty="0" err="1">
                <a:latin typeface="+mj-lt"/>
              </a:rPr>
              <a:t>MRiRW</a:t>
            </a:r>
            <a:r>
              <a:rPr lang="pl-PL" sz="1800" dirty="0">
                <a:latin typeface="+mj-lt"/>
              </a:rPr>
              <a:t> z dnia 21 października 2016 r. w sprawie produkcji produktów pochodzenia zwierzęcego pochodzących z obszaru podlegającego ograniczeniom w zakresie zdrowia </a:t>
            </a:r>
            <a:r>
              <a:rPr lang="pl-PL" sz="1800" dirty="0" smtClean="0">
                <a:latin typeface="+mj-lt"/>
              </a:rPr>
              <a:t>zwierząt (Dz. U. z 2016r. Poz. 1762). Tak uzyskane produkty mięsne mogą być oznakowane weterynaryjnym znakiem identyfikacyjnym </a:t>
            </a:r>
            <a:r>
              <a:rPr lang="pl-PL" sz="1800" b="1" dirty="0" smtClean="0">
                <a:solidFill>
                  <a:srgbClr val="0000FF"/>
                </a:solidFill>
                <a:latin typeface="+mj-lt"/>
              </a:rPr>
              <a:t>w kształcie owalu.</a:t>
            </a:r>
            <a:r>
              <a:rPr lang="pl-PL" sz="1800" dirty="0" smtClean="0">
                <a:latin typeface="+mj-lt"/>
              </a:rPr>
              <a:t> </a:t>
            </a:r>
            <a:r>
              <a:rPr lang="pl-PL" sz="1800" dirty="0">
                <a:latin typeface="+mj-lt"/>
              </a:rPr>
              <a:t> </a:t>
            </a:r>
            <a:r>
              <a:rPr lang="pl-PL" sz="1800" dirty="0" smtClean="0">
                <a:latin typeface="+mj-lt"/>
              </a:rPr>
              <a:t>Dystrybucja bez ograniczeń.</a:t>
            </a:r>
            <a:endParaRPr lang="pl-PL" sz="18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Pięciokąt foremny 2"/>
          <p:cNvSpPr/>
          <p:nvPr/>
        </p:nvSpPr>
        <p:spPr>
          <a:xfrm>
            <a:off x="5868144" y="1232756"/>
            <a:ext cx="2041427" cy="1944216"/>
          </a:xfrm>
          <a:prstGeom prst="pentag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288000" rtlCol="0" anchor="ctr"/>
          <a:lstStyle/>
          <a:p>
            <a:pPr algn="ctr"/>
            <a:r>
              <a:rPr lang="pl-PL" sz="2200" b="1" dirty="0" smtClean="0">
                <a:solidFill>
                  <a:schemeClr val="tx1"/>
                </a:solidFill>
              </a:rPr>
              <a:t>PL</a:t>
            </a:r>
          </a:p>
          <a:p>
            <a:pPr algn="ctr"/>
            <a:r>
              <a:rPr lang="pl-PL" sz="2200" b="1" dirty="0" smtClean="0">
                <a:solidFill>
                  <a:schemeClr val="tx1"/>
                </a:solidFill>
              </a:rPr>
              <a:t>12345678</a:t>
            </a:r>
          </a:p>
          <a:p>
            <a:pPr algn="ctr"/>
            <a:r>
              <a:rPr lang="pl-PL" sz="2200" b="1" dirty="0" smtClean="0">
                <a:solidFill>
                  <a:schemeClr val="tx1"/>
                </a:solidFill>
              </a:rPr>
              <a:t>WE</a:t>
            </a:r>
            <a:endParaRPr lang="en-GB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431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1" grpId="0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72042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MIĘSO WIEPRZOWE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altLang="pl-PL" sz="1800" u="heavy" dirty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</a:rPr>
              <a:t>Scenariusz 3 – świnie przemieszczane z obszaru zagrożenia</a:t>
            </a:r>
            <a:endParaRPr lang="pl-PL" altLang="pl-PL" sz="1800" u="heavy" dirty="0" smtClean="0">
              <a:solidFill>
                <a:schemeClr val="tx1"/>
              </a:solidFill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idx="1"/>
          </p:nvPr>
        </p:nvSpPr>
        <p:spPr>
          <a:xfrm>
            <a:off x="467544" y="1052735"/>
            <a:ext cx="8229600" cy="5400601"/>
          </a:xfrm>
        </p:spPr>
        <p:txBody>
          <a:bodyPr>
            <a:noAutofit/>
          </a:bodyPr>
          <a:lstStyle/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pl-PL" sz="1600" b="1" dirty="0" smtClean="0">
                <a:solidFill>
                  <a:srgbClr val="0000FF"/>
                </a:solidFill>
                <a:latin typeface="+mj-lt"/>
              </a:rPr>
              <a:t>ODSTĘPSTWA OD ZAKAZU</a:t>
            </a:r>
            <a:endParaRPr lang="pl-PL" sz="1500" b="1" dirty="0" smtClean="0">
              <a:solidFill>
                <a:srgbClr val="0000FF"/>
              </a:solidFill>
              <a:latin typeface="+mj-lt"/>
            </a:endParaRPr>
          </a:p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r>
              <a:rPr lang="pl-PL" sz="1500" dirty="0" smtClean="0">
                <a:solidFill>
                  <a:schemeClr val="tx1"/>
                </a:solidFill>
                <a:latin typeface="+mj-lt"/>
              </a:rPr>
              <a:t>Od zakazu obowiązują odstępstwa przemieszczania, o których mowa w §5.1a-1b </a:t>
            </a:r>
            <a:r>
              <a:rPr lang="pl-PL" sz="1500" dirty="0">
                <a:solidFill>
                  <a:schemeClr val="tx1"/>
                </a:solidFill>
                <a:latin typeface="+mj-lt"/>
              </a:rPr>
              <a:t>rozporządzenia </a:t>
            </a:r>
            <a:r>
              <a:rPr lang="pl-PL" sz="1500" dirty="0" err="1">
                <a:solidFill>
                  <a:schemeClr val="tx1"/>
                </a:solidFill>
                <a:latin typeface="+mj-lt"/>
              </a:rPr>
              <a:t>MRiRW</a:t>
            </a:r>
            <a:r>
              <a:rPr lang="pl-PL" sz="1500" dirty="0">
                <a:solidFill>
                  <a:schemeClr val="tx1"/>
                </a:solidFill>
                <a:latin typeface="+mj-lt"/>
              </a:rPr>
              <a:t> z 6 maja 2015 r. (Dz. U. z 2015 r. poz. 711</a:t>
            </a:r>
            <a:r>
              <a:rPr lang="pl-PL" sz="1500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pl-PL" sz="900" dirty="0" smtClean="0">
              <a:solidFill>
                <a:prstClr val="black"/>
              </a:solidFill>
            </a:endParaRPr>
          </a:p>
          <a:p>
            <a:pPr marL="0" indent="0" algn="just">
              <a:spcBef>
                <a:spcPct val="0"/>
              </a:spcBef>
              <a:buNone/>
              <a:defRPr/>
            </a:pPr>
            <a:r>
              <a:rPr lang="pl-PL" sz="1600" dirty="0" smtClean="0">
                <a:solidFill>
                  <a:prstClr val="black"/>
                </a:solidFill>
              </a:rPr>
              <a:t>Przemieszczanie świń z </a:t>
            </a:r>
            <a:r>
              <a:rPr lang="pl-PL" sz="1600" dirty="0">
                <a:solidFill>
                  <a:prstClr val="black"/>
                </a:solidFill>
              </a:rPr>
              <a:t>gospodarstwa położonego w </a:t>
            </a:r>
            <a:r>
              <a:rPr lang="pl-PL" sz="1600" b="1" dirty="0">
                <a:solidFill>
                  <a:srgbClr val="0000FF"/>
                </a:solidFill>
              </a:rPr>
              <a:t>obszarze zagrożenia</a:t>
            </a:r>
            <a:r>
              <a:rPr lang="pl-PL" sz="1600" b="1" dirty="0">
                <a:solidFill>
                  <a:schemeClr val="accent1"/>
                </a:solidFill>
              </a:rPr>
              <a:t> </a:t>
            </a:r>
            <a:r>
              <a:rPr lang="pl-PL" sz="1600" dirty="0">
                <a:solidFill>
                  <a:prstClr val="black"/>
                </a:solidFill>
              </a:rPr>
              <a:t>do miejsca położonego w </a:t>
            </a:r>
            <a:r>
              <a:rPr lang="pl-PL" sz="1600" b="1" dirty="0">
                <a:solidFill>
                  <a:srgbClr val="FF0000"/>
                </a:solidFill>
              </a:rPr>
              <a:t>obszarze objętym </a:t>
            </a:r>
            <a:r>
              <a:rPr lang="pl-PL" sz="1600" b="1" dirty="0" smtClean="0">
                <a:solidFill>
                  <a:srgbClr val="FF0000"/>
                </a:solidFill>
              </a:rPr>
              <a:t>ograniczeniami</a:t>
            </a:r>
            <a:r>
              <a:rPr lang="pl-PL" sz="1600" dirty="0" smtClean="0">
                <a:solidFill>
                  <a:prstClr val="black"/>
                </a:solidFill>
              </a:rPr>
              <a:t>, gdy:</a:t>
            </a:r>
            <a:endParaRPr lang="pl-PL" sz="1600" dirty="0">
              <a:solidFill>
                <a:prstClr val="black"/>
              </a:solidFill>
            </a:endParaRPr>
          </a:p>
          <a:p>
            <a:pPr algn="just">
              <a:spcBef>
                <a:spcPct val="0"/>
              </a:spcBef>
              <a:defRPr/>
            </a:pPr>
            <a:r>
              <a:rPr lang="pl-PL" sz="1400" dirty="0" smtClean="0">
                <a:solidFill>
                  <a:prstClr val="black"/>
                </a:solidFill>
              </a:rPr>
              <a:t>świnie </a:t>
            </a:r>
            <a:r>
              <a:rPr lang="pl-PL" sz="1400" dirty="0">
                <a:solidFill>
                  <a:prstClr val="black"/>
                </a:solidFill>
              </a:rPr>
              <a:t>pochodzą z gospodarstwa spełniającego wymagania dotyczące </a:t>
            </a:r>
            <a:r>
              <a:rPr lang="pl-PL" sz="1400" dirty="0" err="1">
                <a:solidFill>
                  <a:prstClr val="black"/>
                </a:solidFill>
              </a:rPr>
              <a:t>bioasekuracji</a:t>
            </a:r>
            <a:r>
              <a:rPr lang="pl-PL" sz="1400" dirty="0">
                <a:solidFill>
                  <a:prstClr val="black"/>
                </a:solidFill>
              </a:rPr>
              <a:t> </a:t>
            </a:r>
            <a:r>
              <a:rPr lang="pl-PL" sz="1400" dirty="0" smtClean="0">
                <a:solidFill>
                  <a:prstClr val="black"/>
                </a:solidFill>
              </a:rPr>
              <a:t>określone </a:t>
            </a:r>
            <a:r>
              <a:rPr lang="pl-PL" sz="1400" dirty="0">
                <a:solidFill>
                  <a:prstClr val="black"/>
                </a:solidFill>
              </a:rPr>
              <a:t>w rozporządzeniu Ministra Rolnictwa i Rozwoju Wsi z dnia 3 kwietnia 2015 r. </a:t>
            </a:r>
            <a:r>
              <a:rPr lang="pl-PL" sz="1400" dirty="0" smtClean="0">
                <a:solidFill>
                  <a:prstClr val="black"/>
                </a:solidFill>
              </a:rPr>
              <a:t>w </a:t>
            </a:r>
            <a:r>
              <a:rPr lang="pl-PL" sz="1400" dirty="0">
                <a:solidFill>
                  <a:prstClr val="black"/>
                </a:solidFill>
              </a:rPr>
              <a:t>sprawie wprowadzenia „Programu </a:t>
            </a:r>
            <a:r>
              <a:rPr lang="pl-PL" sz="1400" dirty="0" err="1">
                <a:solidFill>
                  <a:prstClr val="black"/>
                </a:solidFill>
              </a:rPr>
              <a:t>bioasekuracji</a:t>
            </a:r>
            <a:r>
              <a:rPr lang="pl-PL" sz="1400" dirty="0">
                <a:solidFill>
                  <a:prstClr val="black"/>
                </a:solidFill>
              </a:rPr>
              <a:t> mającego na celu zapobieganie </a:t>
            </a:r>
            <a:r>
              <a:rPr lang="pl-PL" sz="1400" dirty="0" smtClean="0">
                <a:solidFill>
                  <a:prstClr val="black"/>
                </a:solidFill>
              </a:rPr>
              <a:t>szerzeniu </a:t>
            </a:r>
            <a:r>
              <a:rPr lang="pl-PL" sz="1400" dirty="0">
                <a:solidFill>
                  <a:prstClr val="black"/>
                </a:solidFill>
              </a:rPr>
              <a:t>się afrykańskiego pomoru świń” na lata 2015–2018 (Dz. U. poz. 517 oraz z </a:t>
            </a:r>
            <a:r>
              <a:rPr lang="pl-PL" sz="1400" dirty="0" smtClean="0">
                <a:solidFill>
                  <a:prstClr val="black"/>
                </a:solidFill>
              </a:rPr>
              <a:t>2016 </a:t>
            </a:r>
            <a:r>
              <a:rPr lang="pl-PL" sz="1400" dirty="0">
                <a:solidFill>
                  <a:prstClr val="black"/>
                </a:solidFill>
              </a:rPr>
              <a:t>r. poz. 679 i 1153) </a:t>
            </a:r>
            <a:r>
              <a:rPr lang="pl-PL" sz="1400" u="sng" dirty="0">
                <a:solidFill>
                  <a:prstClr val="black"/>
                </a:solidFill>
              </a:rPr>
              <a:t>oraz </a:t>
            </a:r>
          </a:p>
          <a:p>
            <a:pPr algn="just">
              <a:spcBef>
                <a:spcPct val="0"/>
              </a:spcBef>
              <a:defRPr/>
            </a:pPr>
            <a:r>
              <a:rPr lang="pl-PL" sz="1400" dirty="0" smtClean="0">
                <a:solidFill>
                  <a:prstClr val="black"/>
                </a:solidFill>
              </a:rPr>
              <a:t>świnie </a:t>
            </a:r>
            <a:r>
              <a:rPr lang="pl-PL" sz="1400" dirty="0">
                <a:solidFill>
                  <a:prstClr val="black"/>
                </a:solidFill>
              </a:rPr>
              <a:t>przebywały w gospodarstwie co najmniej przez 30 dni bezpośrednio </a:t>
            </a:r>
            <a:r>
              <a:rPr lang="pl-PL" sz="1400" dirty="0" smtClean="0">
                <a:solidFill>
                  <a:prstClr val="black"/>
                </a:solidFill>
              </a:rPr>
              <a:t>poprzedzających </a:t>
            </a:r>
            <a:r>
              <a:rPr lang="pl-PL" sz="1400" dirty="0">
                <a:solidFill>
                  <a:prstClr val="black"/>
                </a:solidFill>
              </a:rPr>
              <a:t>ich przemieszczenie lub od dnia urodzenia oraz w okresie co najmniej </a:t>
            </a:r>
            <a:r>
              <a:rPr lang="pl-PL" sz="1400" dirty="0" smtClean="0">
                <a:solidFill>
                  <a:prstClr val="black"/>
                </a:solidFill>
              </a:rPr>
              <a:t>30 </a:t>
            </a:r>
            <a:r>
              <a:rPr lang="pl-PL" sz="1400" dirty="0">
                <a:solidFill>
                  <a:prstClr val="black"/>
                </a:solidFill>
              </a:rPr>
              <a:t>dni bezpośrednio </a:t>
            </a:r>
            <a:r>
              <a:rPr lang="pl-PL" sz="1400" dirty="0" smtClean="0">
                <a:solidFill>
                  <a:prstClr val="black"/>
                </a:solidFill>
              </a:rPr>
              <a:t>poprzedzających przemieszczenie </a:t>
            </a:r>
            <a:r>
              <a:rPr lang="pl-PL" sz="1400" dirty="0">
                <a:solidFill>
                  <a:prstClr val="black"/>
                </a:solidFill>
              </a:rPr>
              <a:t>żadna świnia nie </a:t>
            </a:r>
            <a:r>
              <a:rPr lang="pl-PL" sz="1400" dirty="0" smtClean="0">
                <a:solidFill>
                  <a:prstClr val="black"/>
                </a:solidFill>
              </a:rPr>
              <a:t>została </a:t>
            </a:r>
            <a:r>
              <a:rPr lang="pl-PL" sz="1400" dirty="0">
                <a:solidFill>
                  <a:prstClr val="black"/>
                </a:solidFill>
              </a:rPr>
              <a:t>wprowadzona do tego gospodarstwa z obszarów objętych ograniczeniami lub </a:t>
            </a:r>
            <a:r>
              <a:rPr lang="pl-PL" sz="1400" dirty="0" smtClean="0">
                <a:solidFill>
                  <a:prstClr val="black"/>
                </a:solidFill>
              </a:rPr>
              <a:t>zagrożenia </a:t>
            </a:r>
            <a:endParaRPr lang="pl-PL" sz="1400" dirty="0">
              <a:solidFill>
                <a:prstClr val="black"/>
              </a:solidFill>
            </a:endParaRPr>
          </a:p>
          <a:p>
            <a:pPr algn="just">
              <a:spcBef>
                <a:spcPct val="0"/>
              </a:spcBef>
              <a:defRPr/>
            </a:pPr>
            <a:r>
              <a:rPr lang="pl-PL" sz="1400" dirty="0" smtClean="0">
                <a:solidFill>
                  <a:prstClr val="black"/>
                </a:solidFill>
              </a:rPr>
              <a:t>w </a:t>
            </a:r>
            <a:r>
              <a:rPr lang="pl-PL" sz="1400" dirty="0">
                <a:solidFill>
                  <a:prstClr val="black"/>
                </a:solidFill>
              </a:rPr>
              <a:t>okresie 15 dni przed przemieszczeniem zostały poddane badaniu laboratoryjnemu </a:t>
            </a:r>
            <a:r>
              <a:rPr lang="pl-PL" sz="1400" dirty="0" smtClean="0">
                <a:solidFill>
                  <a:prstClr val="black"/>
                </a:solidFill>
              </a:rPr>
              <a:t>z </a:t>
            </a:r>
            <a:r>
              <a:rPr lang="pl-PL" sz="1400" dirty="0">
                <a:solidFill>
                  <a:prstClr val="black"/>
                </a:solidFill>
              </a:rPr>
              <a:t>wynikiem negatywnym; </a:t>
            </a:r>
          </a:p>
          <a:p>
            <a:pPr algn="just">
              <a:spcBef>
                <a:spcPct val="0"/>
              </a:spcBef>
              <a:defRPr/>
            </a:pPr>
            <a:r>
              <a:rPr lang="pl-PL" sz="1400" dirty="0" smtClean="0">
                <a:solidFill>
                  <a:prstClr val="black"/>
                </a:solidFill>
              </a:rPr>
              <a:t>próbki </a:t>
            </a:r>
            <a:r>
              <a:rPr lang="pl-PL" sz="1400" dirty="0">
                <a:solidFill>
                  <a:prstClr val="black"/>
                </a:solidFill>
              </a:rPr>
              <a:t>do badań pobierane są przez urzędowego lekarza </a:t>
            </a:r>
            <a:r>
              <a:rPr lang="pl-PL" sz="1400" dirty="0" smtClean="0">
                <a:solidFill>
                  <a:prstClr val="black"/>
                </a:solidFill>
              </a:rPr>
              <a:t>weterynarii</a:t>
            </a:r>
            <a:r>
              <a:rPr lang="pl-PL" sz="1400" dirty="0">
                <a:solidFill>
                  <a:prstClr val="black"/>
                </a:solidFill>
              </a:rPr>
              <a:t>;</a:t>
            </a:r>
          </a:p>
          <a:p>
            <a:pPr algn="just">
              <a:spcBef>
                <a:spcPct val="0"/>
              </a:spcBef>
              <a:defRPr/>
            </a:pPr>
            <a:r>
              <a:rPr lang="pl-PL" sz="1400" dirty="0" smtClean="0">
                <a:solidFill>
                  <a:prstClr val="black"/>
                </a:solidFill>
              </a:rPr>
              <a:t>nie </a:t>
            </a:r>
            <a:r>
              <a:rPr lang="pl-PL" sz="1400" dirty="0">
                <a:solidFill>
                  <a:prstClr val="black"/>
                </a:solidFill>
              </a:rPr>
              <a:t>wcześniej niż 24 godziny przed przemieszczeniem, zostały zbadane przez </a:t>
            </a:r>
            <a:r>
              <a:rPr lang="pl-PL" sz="1400" dirty="0" smtClean="0">
                <a:solidFill>
                  <a:prstClr val="black"/>
                </a:solidFill>
              </a:rPr>
              <a:t>urzędowego </a:t>
            </a:r>
            <a:r>
              <a:rPr lang="pl-PL" sz="1400" dirty="0">
                <a:solidFill>
                  <a:prstClr val="black"/>
                </a:solidFill>
              </a:rPr>
              <a:t>lekarza weterynarii;</a:t>
            </a:r>
          </a:p>
          <a:p>
            <a:pPr marL="0" indent="0" algn="just">
              <a:buNone/>
              <a:defRPr/>
            </a:pPr>
            <a:r>
              <a:rPr lang="pl-PL" sz="1500" dirty="0" smtClean="0">
                <a:solidFill>
                  <a:schemeClr val="tx1"/>
                </a:solidFill>
                <a:latin typeface="+mj-lt"/>
              </a:rPr>
              <a:t>Poświadczeniem </a:t>
            </a:r>
            <a:r>
              <a:rPr lang="pl-PL" sz="1500" dirty="0">
                <a:solidFill>
                  <a:schemeClr val="tx1"/>
                </a:solidFill>
                <a:latin typeface="+mj-lt"/>
              </a:rPr>
              <a:t>wykonanych czynności jest </a:t>
            </a:r>
            <a:r>
              <a:rPr lang="pl-PL" sz="1500" b="1" dirty="0">
                <a:solidFill>
                  <a:srgbClr val="0000FF"/>
                </a:solidFill>
                <a:latin typeface="+mj-lt"/>
              </a:rPr>
              <a:t>świadectwo zdrowia </a:t>
            </a:r>
            <a:r>
              <a:rPr lang="pl-PL" sz="1500" dirty="0">
                <a:solidFill>
                  <a:schemeClr val="tx1"/>
                </a:solidFill>
                <a:latin typeface="+mj-lt"/>
              </a:rPr>
              <a:t>wystawione dla partii świń. Wzór opracowany przez Głównego Lekarza Weterynarii.</a:t>
            </a:r>
          </a:p>
          <a:p>
            <a:pPr marL="0" indent="0" algn="ctr">
              <a:buNone/>
              <a:defRPr/>
            </a:pPr>
            <a:r>
              <a:rPr lang="pl-PL" sz="1200" b="1" dirty="0">
                <a:solidFill>
                  <a:srgbClr val="0000FF"/>
                </a:solidFill>
                <a:latin typeface="+mj-lt"/>
              </a:rPr>
              <a:t>UWAGA</a:t>
            </a:r>
            <a:r>
              <a:rPr lang="pl-PL" sz="1200" b="1" dirty="0" smtClean="0">
                <a:solidFill>
                  <a:srgbClr val="0000FF"/>
                </a:solidFill>
                <a:latin typeface="+mj-lt"/>
              </a:rPr>
              <a:t>!!! Dokument </a:t>
            </a:r>
            <a:r>
              <a:rPr lang="pl-PL" sz="1200" b="1" dirty="0">
                <a:solidFill>
                  <a:srgbClr val="0000FF"/>
                </a:solidFill>
                <a:latin typeface="+mj-lt"/>
              </a:rPr>
              <a:t>ważny </a:t>
            </a:r>
            <a:r>
              <a:rPr lang="pl-PL" sz="1200" b="1" dirty="0" smtClean="0">
                <a:solidFill>
                  <a:srgbClr val="0000FF"/>
                </a:solidFill>
                <a:latin typeface="+mj-lt"/>
              </a:rPr>
              <a:t>48 godzin</a:t>
            </a:r>
            <a:r>
              <a:rPr lang="pl-PL" sz="1200" b="1" dirty="0" smtClean="0">
                <a:solidFill>
                  <a:srgbClr val="FF0000"/>
                </a:solidFill>
                <a:latin typeface="+mj-lt"/>
              </a:rPr>
              <a:t>.</a:t>
            </a:r>
            <a:endParaRPr lang="pl-PL" sz="12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871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72042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MIĘSO WIEPRZOWE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altLang="pl-PL" sz="1800" u="heavy" dirty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</a:rPr>
              <a:t>Scenariusz 3 – świnie przemieszczane z obszaru zagrożenia</a:t>
            </a:r>
            <a:endParaRPr lang="pl-PL" altLang="pl-PL" sz="1800" u="heavy" dirty="0" smtClean="0">
              <a:solidFill>
                <a:schemeClr val="tx1"/>
              </a:solidFill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idx="1"/>
          </p:nvPr>
        </p:nvSpPr>
        <p:spPr>
          <a:xfrm>
            <a:off x="467544" y="1052735"/>
            <a:ext cx="8229600" cy="5616625"/>
          </a:xfrm>
        </p:spPr>
        <p:txBody>
          <a:bodyPr>
            <a:noAutofit/>
          </a:bodyPr>
          <a:lstStyle/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pl-PL" sz="2000" b="1" dirty="0">
                <a:solidFill>
                  <a:srgbClr val="0000FF"/>
                </a:solidFill>
                <a:latin typeface="+mj-lt"/>
              </a:rPr>
              <a:t>ODSTĘPSTWA OD </a:t>
            </a:r>
            <a:r>
              <a:rPr lang="pl-PL" sz="2000" b="1" dirty="0" smtClean="0">
                <a:solidFill>
                  <a:srgbClr val="0000FF"/>
                </a:solidFill>
                <a:latin typeface="+mj-lt"/>
              </a:rPr>
              <a:t>ZAKAZU</a:t>
            </a: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pl-PL" sz="1800" b="1" dirty="0" smtClean="0">
                <a:solidFill>
                  <a:prstClr val="black"/>
                </a:solidFill>
                <a:latin typeface="+mj-lt"/>
              </a:rPr>
              <a:t>LUB</a:t>
            </a:r>
            <a:endParaRPr lang="pl-PL" sz="1800" dirty="0">
              <a:solidFill>
                <a:prstClr val="black"/>
              </a:solidFill>
              <a:latin typeface="+mj-lt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pl-PL" sz="1800" dirty="0" smtClean="0">
                <a:solidFill>
                  <a:prstClr val="black"/>
                </a:solidFill>
                <a:latin typeface="+mj-lt"/>
              </a:rPr>
              <a:t>świnie </a:t>
            </a:r>
            <a:r>
              <a:rPr lang="pl-PL" sz="1800" dirty="0">
                <a:solidFill>
                  <a:prstClr val="black"/>
                </a:solidFill>
                <a:latin typeface="+mj-lt"/>
              </a:rPr>
              <a:t>pochodzą z gospodarstw spełniających wszystkie wymagane </a:t>
            </a:r>
            <a:r>
              <a:rPr lang="pl-PL" sz="1800" dirty="0" smtClean="0">
                <a:solidFill>
                  <a:prstClr val="black"/>
                </a:solidFill>
                <a:latin typeface="+mj-lt"/>
              </a:rPr>
              <a:t>standardy </a:t>
            </a:r>
            <a:r>
              <a:rPr lang="pl-PL" sz="1800" dirty="0" err="1" smtClean="0">
                <a:solidFill>
                  <a:prstClr val="black"/>
                </a:solidFill>
                <a:latin typeface="+mj-lt"/>
              </a:rPr>
              <a:t>bioasekuracji</a:t>
            </a:r>
            <a:r>
              <a:rPr lang="pl-PL" sz="1800" dirty="0">
                <a:solidFill>
                  <a:prstClr val="black"/>
                </a:solidFill>
                <a:latin typeface="+mj-lt"/>
              </a:rPr>
              <a:t>, </a:t>
            </a:r>
            <a:r>
              <a:rPr lang="pl-PL" sz="1800" dirty="0" smtClean="0">
                <a:solidFill>
                  <a:prstClr val="black"/>
                </a:solidFill>
                <a:latin typeface="+mj-lt"/>
              </a:rPr>
              <a:t>określone </a:t>
            </a:r>
            <a:r>
              <a:rPr lang="pl-PL" sz="1800" dirty="0">
                <a:solidFill>
                  <a:prstClr val="black"/>
                </a:solidFill>
                <a:latin typeface="+mj-lt"/>
              </a:rPr>
              <a:t>w rozporządzeniu Ministra Rolnictwa i Rozwoju Wsi z dnia 6 maja </a:t>
            </a:r>
            <a:r>
              <a:rPr lang="pl-PL" sz="1800" dirty="0" smtClean="0">
                <a:solidFill>
                  <a:prstClr val="black"/>
                </a:solidFill>
                <a:latin typeface="+mj-lt"/>
              </a:rPr>
              <a:t>2015 </a:t>
            </a:r>
            <a:r>
              <a:rPr lang="pl-PL" sz="1800" dirty="0">
                <a:solidFill>
                  <a:prstClr val="black"/>
                </a:solidFill>
                <a:latin typeface="+mj-lt"/>
              </a:rPr>
              <a:t>r. w</a:t>
            </a:r>
            <a:r>
              <a:rPr lang="pl-PL" sz="1800" i="1" dirty="0">
                <a:solidFill>
                  <a:prstClr val="black"/>
                </a:solidFill>
                <a:latin typeface="+mj-lt"/>
              </a:rPr>
              <a:t> sprawie środków podejmowanych w związku z wystąpieniem afrykańskiego </a:t>
            </a:r>
            <a:r>
              <a:rPr lang="pl-PL" sz="1800" i="1" dirty="0" smtClean="0">
                <a:solidFill>
                  <a:prstClr val="black"/>
                </a:solidFill>
                <a:latin typeface="+mj-lt"/>
              </a:rPr>
              <a:t>pomoru </a:t>
            </a:r>
            <a:r>
              <a:rPr lang="pl-PL" sz="1800" i="1" dirty="0">
                <a:solidFill>
                  <a:prstClr val="black"/>
                </a:solidFill>
                <a:latin typeface="+mj-lt"/>
              </a:rPr>
              <a:t>świń;</a:t>
            </a:r>
          </a:p>
          <a:p>
            <a:pPr marL="285750" indent="-285750" algn="just">
              <a:spcBef>
                <a:spcPct val="0"/>
              </a:spcBef>
              <a:defRPr/>
            </a:pPr>
            <a:r>
              <a:rPr lang="pl-PL" sz="1800" dirty="0" smtClean="0">
                <a:solidFill>
                  <a:prstClr val="black"/>
                </a:solidFill>
                <a:latin typeface="+mj-lt"/>
              </a:rPr>
              <a:t>świnie </a:t>
            </a:r>
            <a:r>
              <a:rPr lang="pl-PL" sz="1800" dirty="0">
                <a:solidFill>
                  <a:prstClr val="black"/>
                </a:solidFill>
                <a:latin typeface="+mj-lt"/>
              </a:rPr>
              <a:t>pochodzą z gospodarstw, które co najmniej 2 razy w roku bezpośrednio </a:t>
            </a:r>
            <a:r>
              <a:rPr lang="pl-PL" sz="1800" dirty="0" smtClean="0">
                <a:solidFill>
                  <a:prstClr val="black"/>
                </a:solidFill>
                <a:latin typeface="+mj-lt"/>
              </a:rPr>
              <a:t>poprzedzającym </a:t>
            </a:r>
            <a:r>
              <a:rPr lang="pl-PL" sz="1800" dirty="0">
                <a:solidFill>
                  <a:prstClr val="black"/>
                </a:solidFill>
                <a:latin typeface="+mj-lt"/>
              </a:rPr>
              <a:t>przemieszczenie świń były poddane kontroli, w odstępie co najmniej </a:t>
            </a:r>
            <a:r>
              <a:rPr lang="pl-PL" sz="1800" dirty="0" smtClean="0">
                <a:solidFill>
                  <a:prstClr val="black"/>
                </a:solidFill>
                <a:latin typeface="+mj-lt"/>
              </a:rPr>
              <a:t>4 </a:t>
            </a:r>
            <a:r>
              <a:rPr lang="pl-PL" sz="1800" dirty="0">
                <a:solidFill>
                  <a:prstClr val="black"/>
                </a:solidFill>
                <a:latin typeface="+mj-lt"/>
              </a:rPr>
              <a:t>miesięcy, przeprowadzonej przez urzędowego lekarza weterynarii, obejmującej: </a:t>
            </a:r>
            <a:r>
              <a:rPr lang="pl-PL" sz="1800" dirty="0" smtClean="0">
                <a:solidFill>
                  <a:prstClr val="black"/>
                </a:solidFill>
                <a:latin typeface="+mj-lt"/>
              </a:rPr>
              <a:t>badanie </a:t>
            </a:r>
            <a:r>
              <a:rPr lang="pl-PL" sz="1800" dirty="0">
                <a:solidFill>
                  <a:prstClr val="black"/>
                </a:solidFill>
                <a:latin typeface="+mj-lt"/>
              </a:rPr>
              <a:t>kliniczne, weryfikację spełniania wymogów </a:t>
            </a:r>
            <a:r>
              <a:rPr lang="pl-PL" sz="1800" dirty="0" err="1">
                <a:solidFill>
                  <a:prstClr val="black"/>
                </a:solidFill>
                <a:latin typeface="+mj-lt"/>
              </a:rPr>
              <a:t>bioasekuracji</a:t>
            </a:r>
            <a:r>
              <a:rPr lang="pl-PL" sz="1800" dirty="0">
                <a:solidFill>
                  <a:prstClr val="black"/>
                </a:solidFill>
                <a:latin typeface="+mj-lt"/>
              </a:rPr>
              <a:t>, ew. pobranie próbek.</a:t>
            </a: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800" b="1" dirty="0" smtClean="0">
              <a:solidFill>
                <a:srgbClr val="0000FF"/>
              </a:solidFill>
              <a:latin typeface="+mj-lt"/>
            </a:endParaRPr>
          </a:p>
          <a:p>
            <a:pPr algn="ctr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1800" b="1" dirty="0" smtClean="0">
                <a:solidFill>
                  <a:srgbClr val="0000FF"/>
                </a:solidFill>
                <a:latin typeface="+mj-lt"/>
              </a:rPr>
              <a:t>stosowanie </a:t>
            </a:r>
            <a:r>
              <a:rPr lang="pl-PL" sz="1800" b="1" dirty="0">
                <a:solidFill>
                  <a:srgbClr val="0000FF"/>
                </a:solidFill>
                <a:latin typeface="+mj-lt"/>
              </a:rPr>
              <a:t>tej możliwości nie jest zalecane przez Głównego Lekarza </a:t>
            </a:r>
            <a:r>
              <a:rPr lang="pl-PL" sz="1800" b="1" dirty="0" smtClean="0">
                <a:solidFill>
                  <a:srgbClr val="0000FF"/>
                </a:solidFill>
                <a:latin typeface="+mj-lt"/>
              </a:rPr>
              <a:t>Weterynarii</a:t>
            </a:r>
            <a:endParaRPr lang="pl-PL" sz="1800" b="1" dirty="0">
              <a:solidFill>
                <a:srgbClr val="00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9303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72042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MIĘSO WIEPRZOWE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altLang="pl-PL" sz="1800" u="heavy" dirty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</a:rPr>
              <a:t>Scenariusz 3 – świnie przemieszczane z obszaru zagrożenia</a:t>
            </a:r>
            <a:endParaRPr lang="pl-PL" altLang="pl-PL" sz="1800" u="heavy" dirty="0" smtClean="0">
              <a:solidFill>
                <a:schemeClr val="tx1"/>
              </a:solidFill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idx="1"/>
          </p:nvPr>
        </p:nvSpPr>
        <p:spPr>
          <a:xfrm>
            <a:off x="467544" y="1052735"/>
            <a:ext cx="8229600" cy="5616625"/>
          </a:xfrm>
        </p:spPr>
        <p:txBody>
          <a:bodyPr>
            <a:noAutofit/>
          </a:bodyPr>
          <a:lstStyle/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pl-PL" sz="1800" b="1" dirty="0">
                <a:solidFill>
                  <a:srgbClr val="0000FF"/>
                </a:solidFill>
                <a:latin typeface="+mj-lt"/>
              </a:rPr>
              <a:t>ODSTĘPSTWA OD </a:t>
            </a:r>
            <a:r>
              <a:rPr lang="pl-PL" sz="1800" b="1" dirty="0" smtClean="0">
                <a:solidFill>
                  <a:srgbClr val="0000FF"/>
                </a:solidFill>
                <a:latin typeface="+mj-lt"/>
              </a:rPr>
              <a:t>ZAKAZU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400" b="1" dirty="0" smtClean="0">
              <a:solidFill>
                <a:prstClr val="black"/>
              </a:solidFill>
              <a:latin typeface="+mj-lt"/>
            </a:endParaRP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1800" b="1" dirty="0" smtClean="0">
                <a:solidFill>
                  <a:prstClr val="black"/>
                </a:solidFill>
                <a:latin typeface="+mj-lt"/>
              </a:rPr>
              <a:t>DODATKOWO</a:t>
            </a:r>
            <a:r>
              <a:rPr lang="pl-PL" sz="1800" b="1" dirty="0">
                <a:solidFill>
                  <a:prstClr val="black"/>
                </a:solidFill>
                <a:latin typeface="+mj-lt"/>
              </a:rPr>
              <a:t>: </a:t>
            </a:r>
          </a:p>
          <a:p>
            <a:pPr algn="just">
              <a:buFont typeface="Arial" panose="020B0604020202020204" pitchFamily="34" charset="0"/>
              <a:buNone/>
              <a:defRPr/>
            </a:pPr>
            <a:r>
              <a:rPr lang="pl-PL" sz="1800" dirty="0">
                <a:latin typeface="+mj-lt"/>
              </a:rPr>
              <a:t>Powiatowy lekarz weterynarii właściwy ze względu na </a:t>
            </a:r>
            <a:r>
              <a:rPr lang="pl-PL" sz="1800" dirty="0" smtClean="0">
                <a:latin typeface="+mj-lt"/>
              </a:rPr>
              <a:t>miejsce:</a:t>
            </a:r>
          </a:p>
          <a:p>
            <a:pPr algn="just">
              <a:defRPr/>
            </a:pPr>
            <a:r>
              <a:rPr lang="pl-PL" sz="1800" u="sng" dirty="0" smtClean="0">
                <a:latin typeface="+mj-lt"/>
              </a:rPr>
              <a:t>pochodzenia </a:t>
            </a:r>
            <a:r>
              <a:rPr lang="pl-PL" sz="1800" u="sng" dirty="0">
                <a:latin typeface="+mj-lt"/>
              </a:rPr>
              <a:t>świń</a:t>
            </a:r>
            <a:r>
              <a:rPr lang="pl-PL" sz="1800" dirty="0">
                <a:latin typeface="+mj-lt"/>
              </a:rPr>
              <a:t>, informuje powiatowego lekarza weterynarii właściwego ze względu na miejsce przeznaczenia świń o zamiarze ich </a:t>
            </a:r>
            <a:r>
              <a:rPr lang="pl-PL" sz="1800" dirty="0" smtClean="0">
                <a:latin typeface="+mj-lt"/>
              </a:rPr>
              <a:t>przemieszczenia,</a:t>
            </a:r>
          </a:p>
          <a:p>
            <a:pPr algn="just">
              <a:defRPr/>
            </a:pPr>
            <a:r>
              <a:rPr lang="pl-PL" sz="1800" u="sng" dirty="0" smtClean="0">
                <a:latin typeface="+mj-lt"/>
              </a:rPr>
              <a:t>przeznaczenia </a:t>
            </a:r>
            <a:r>
              <a:rPr lang="pl-PL" sz="1800" u="sng" dirty="0">
                <a:latin typeface="+mj-lt"/>
              </a:rPr>
              <a:t>świń</a:t>
            </a:r>
            <a:r>
              <a:rPr lang="pl-PL" sz="1800" dirty="0">
                <a:latin typeface="+mj-lt"/>
              </a:rPr>
              <a:t>, informuje powiatowego lekarza weterynarii właściwego ze względu na miejsce pochodzenia świń o ich przemieszczeniu,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pl-PL" sz="1800" dirty="0">
                <a:latin typeface="+mj-lt"/>
              </a:rPr>
              <a:t>zaś świnie przemieszcza się po </a:t>
            </a:r>
            <a:r>
              <a:rPr lang="pl-PL" sz="1800" u="sng" dirty="0">
                <a:latin typeface="+mj-lt"/>
              </a:rPr>
              <a:t>trasie wyznaczonej przez powiatowego lekarza weterynarii</a:t>
            </a:r>
            <a:r>
              <a:rPr lang="pl-PL" sz="1800" dirty="0">
                <a:latin typeface="+mj-lt"/>
              </a:rPr>
              <a:t>, a </a:t>
            </a:r>
            <a:r>
              <a:rPr lang="pl-PL" sz="1800" u="sng" dirty="0">
                <a:latin typeface="+mj-lt"/>
              </a:rPr>
              <a:t>środki transportu</a:t>
            </a:r>
            <a:r>
              <a:rPr lang="pl-PL" sz="1800" dirty="0">
                <a:latin typeface="+mj-lt"/>
              </a:rPr>
              <a:t> do przemieszczania świń oczyszcza się i w razie potrzeby dezynfekuje oraz poddaje dezynsekcji niezwłocznie po rozładunku. </a:t>
            </a:r>
          </a:p>
          <a:p>
            <a:pPr marL="0" indent="0" algn="just">
              <a:buFont typeface="Arial" panose="020B0604020202020204" pitchFamily="34" charset="0"/>
              <a:buNone/>
              <a:defRPr/>
            </a:pPr>
            <a:r>
              <a:rPr lang="pl-PL" sz="2000" dirty="0" smtClean="0">
                <a:solidFill>
                  <a:schemeClr val="tx1"/>
                </a:solidFill>
                <a:latin typeface="+mj-lt"/>
              </a:rPr>
              <a:t>Poświadczeniem </a:t>
            </a:r>
            <a:r>
              <a:rPr lang="pl-PL" sz="2000" dirty="0">
                <a:solidFill>
                  <a:schemeClr val="tx1"/>
                </a:solidFill>
                <a:latin typeface="+mj-lt"/>
              </a:rPr>
              <a:t>wykonanych czynności jest </a:t>
            </a:r>
            <a:r>
              <a:rPr lang="pl-PL" sz="2000" b="1" dirty="0">
                <a:solidFill>
                  <a:srgbClr val="0000FF"/>
                </a:solidFill>
                <a:latin typeface="+mj-lt"/>
              </a:rPr>
              <a:t>świadectwo zdrowia </a:t>
            </a:r>
            <a:r>
              <a:rPr lang="pl-PL" sz="2000" dirty="0">
                <a:solidFill>
                  <a:schemeClr val="tx1"/>
                </a:solidFill>
                <a:latin typeface="+mj-lt"/>
              </a:rPr>
              <a:t>wystawione dla partii </a:t>
            </a:r>
            <a:r>
              <a:rPr lang="pl-PL" sz="2000" dirty="0" smtClean="0">
                <a:solidFill>
                  <a:schemeClr val="tx1"/>
                </a:solidFill>
                <a:latin typeface="+mj-lt"/>
              </a:rPr>
              <a:t>świń. Wzór </a:t>
            </a:r>
            <a:r>
              <a:rPr lang="pl-PL" sz="2000" dirty="0">
                <a:solidFill>
                  <a:schemeClr val="tx1"/>
                </a:solidFill>
                <a:latin typeface="+mj-lt"/>
              </a:rPr>
              <a:t>opracowany przez Głównego Lekarza </a:t>
            </a:r>
            <a:r>
              <a:rPr lang="pl-PL" sz="2000" dirty="0" smtClean="0">
                <a:solidFill>
                  <a:schemeClr val="tx1"/>
                </a:solidFill>
                <a:latin typeface="+mj-lt"/>
              </a:rPr>
              <a:t>Weterynarii. </a:t>
            </a:r>
            <a:endParaRPr lang="pl-PL" sz="16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5544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72042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MIĘSO WIEPRZOWE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altLang="pl-PL" sz="1800" u="heavy" dirty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</a:rPr>
              <a:t>Scenariusz 3 – świnie przemieszczane z obszaru zagrożenia</a:t>
            </a:r>
            <a:endParaRPr lang="pl-PL" altLang="pl-PL" sz="1800" u="heavy" dirty="0" smtClean="0">
              <a:solidFill>
                <a:schemeClr val="tx1"/>
              </a:solidFill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idx="1"/>
          </p:nvPr>
        </p:nvSpPr>
        <p:spPr>
          <a:xfrm>
            <a:off x="467544" y="1052735"/>
            <a:ext cx="8229600" cy="5400601"/>
          </a:xfrm>
        </p:spPr>
        <p:txBody>
          <a:bodyPr>
            <a:noAutofit/>
          </a:bodyPr>
          <a:lstStyle/>
          <a:p>
            <a:pPr marL="297180" lvl="1" indent="0" algn="ctr">
              <a:buNone/>
              <a:defRPr/>
            </a:pPr>
            <a:r>
              <a:rPr lang="pl-PL" sz="1600" b="1" dirty="0">
                <a:solidFill>
                  <a:srgbClr val="0000FF"/>
                </a:solidFill>
                <a:latin typeface="+mj-lt"/>
              </a:rPr>
              <a:t>ODSTĘPSTWA OD </a:t>
            </a:r>
            <a:r>
              <a:rPr lang="pl-PL" sz="1600" b="1" dirty="0" smtClean="0">
                <a:solidFill>
                  <a:srgbClr val="0000FF"/>
                </a:solidFill>
                <a:latin typeface="+mj-lt"/>
              </a:rPr>
              <a:t>ZAKAZU</a:t>
            </a:r>
            <a:endParaRPr lang="pl-PL" sz="1600" dirty="0" smtClean="0">
              <a:solidFill>
                <a:schemeClr val="tx1"/>
              </a:solidFill>
              <a:latin typeface="+mj-lt"/>
            </a:endParaRPr>
          </a:p>
          <a:p>
            <a:pPr marL="3175" lvl="1" indent="0" algn="just">
              <a:buNone/>
              <a:defRPr/>
            </a:pPr>
            <a:r>
              <a:rPr lang="pl-PL" sz="1600" dirty="0" smtClean="0">
                <a:solidFill>
                  <a:schemeClr val="tx1"/>
                </a:solidFill>
                <a:latin typeface="+mj-lt"/>
              </a:rPr>
              <a:t>Odstępstwo, </a:t>
            </a:r>
            <a:r>
              <a:rPr lang="pl-PL" sz="1600" dirty="0">
                <a:solidFill>
                  <a:schemeClr val="tx1"/>
                </a:solidFill>
                <a:latin typeface="+mj-lt"/>
              </a:rPr>
              <a:t>o których mowa w §</a:t>
            </a:r>
            <a:r>
              <a:rPr lang="pl-PL" sz="1600" dirty="0" smtClean="0">
                <a:solidFill>
                  <a:schemeClr val="tx1"/>
                </a:solidFill>
                <a:latin typeface="+mj-lt"/>
              </a:rPr>
              <a:t>5.2 </a:t>
            </a:r>
            <a:r>
              <a:rPr lang="pl-PL" sz="1600" dirty="0">
                <a:solidFill>
                  <a:schemeClr val="tx1"/>
                </a:solidFill>
                <a:latin typeface="+mj-lt"/>
              </a:rPr>
              <a:t>rozporządzenia </a:t>
            </a:r>
            <a:r>
              <a:rPr lang="pl-PL" sz="1600" dirty="0" err="1">
                <a:solidFill>
                  <a:schemeClr val="tx1"/>
                </a:solidFill>
                <a:latin typeface="+mj-lt"/>
              </a:rPr>
              <a:t>MRiRW</a:t>
            </a:r>
            <a:r>
              <a:rPr lang="pl-PL" sz="1600" dirty="0">
                <a:solidFill>
                  <a:schemeClr val="tx1"/>
                </a:solidFill>
                <a:latin typeface="+mj-lt"/>
              </a:rPr>
              <a:t> z 6 maja 2015 r. (Dz. U. z 2015 r. poz. 711</a:t>
            </a:r>
            <a:r>
              <a:rPr lang="pl-PL" sz="1600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marL="3175" lvl="1" indent="0" algn="just">
              <a:buNone/>
              <a:defRPr/>
            </a:pPr>
            <a:r>
              <a:rPr lang="pl-PL" sz="1600" dirty="0">
                <a:solidFill>
                  <a:schemeClr val="tx1"/>
                </a:solidFill>
                <a:latin typeface="+mj-lt"/>
              </a:rPr>
              <a:t>Świnie takie mogą być przemieszczone bezpośrednio do uboju do wyznaczonej rzeźni, pod warunkiem, że</a:t>
            </a:r>
            <a:r>
              <a:rPr lang="pl-PL" sz="1600" dirty="0" smtClean="0">
                <a:solidFill>
                  <a:schemeClr val="tx1"/>
                </a:solidFill>
                <a:latin typeface="+mj-lt"/>
              </a:rPr>
              <a:t>:</a:t>
            </a:r>
            <a:endParaRPr lang="pl-PL" sz="1600" b="1" dirty="0" smtClean="0">
              <a:solidFill>
                <a:schemeClr val="tx1"/>
              </a:solidFill>
              <a:latin typeface="+mj-lt"/>
            </a:endParaRPr>
          </a:p>
          <a:p>
            <a:pPr indent="-342900" algn="just">
              <a:defRPr/>
            </a:pPr>
            <a:r>
              <a:rPr lang="pl-PL" sz="1600" dirty="0" smtClean="0">
                <a:solidFill>
                  <a:schemeClr val="tx1"/>
                </a:solidFill>
                <a:latin typeface="+mj-lt"/>
              </a:rPr>
              <a:t>właściwy PLW wydał </a:t>
            </a:r>
            <a:r>
              <a:rPr lang="pl-PL" sz="1600" dirty="0">
                <a:solidFill>
                  <a:schemeClr val="tx1"/>
                </a:solidFill>
                <a:latin typeface="+mj-lt"/>
              </a:rPr>
              <a:t>pozwolenie na </a:t>
            </a:r>
            <a:r>
              <a:rPr lang="pl-PL" sz="1600" dirty="0" smtClean="0">
                <a:solidFill>
                  <a:schemeClr val="tx1"/>
                </a:solidFill>
                <a:latin typeface="+mj-lt"/>
              </a:rPr>
              <a:t>przemieszczenie i poinformował PLW właściwego dla rzeźni,</a:t>
            </a:r>
            <a:endParaRPr lang="pl-PL" sz="1600" dirty="0">
              <a:solidFill>
                <a:schemeClr val="tx1"/>
              </a:solidFill>
              <a:latin typeface="+mj-lt"/>
            </a:endParaRPr>
          </a:p>
          <a:p>
            <a:pPr indent="-342900" algn="just">
              <a:defRPr/>
            </a:pPr>
            <a:r>
              <a:rPr lang="pl-PL" sz="1600" dirty="0">
                <a:solidFill>
                  <a:schemeClr val="tx1"/>
                </a:solidFill>
                <a:latin typeface="+mj-lt"/>
              </a:rPr>
              <a:t>30 dni przed przemieszczeniem świń do rzeźni, nowe świnie nie </a:t>
            </a:r>
            <a:r>
              <a:rPr lang="pl-PL" sz="1600" dirty="0" smtClean="0">
                <a:solidFill>
                  <a:schemeClr val="tx1"/>
                </a:solidFill>
                <a:latin typeface="+mj-lt"/>
              </a:rPr>
              <a:t>były wprowadzane </a:t>
            </a:r>
            <a:r>
              <a:rPr lang="pl-PL" sz="1600" dirty="0">
                <a:solidFill>
                  <a:schemeClr val="tx1"/>
                </a:solidFill>
                <a:latin typeface="+mj-lt"/>
              </a:rPr>
              <a:t>do gospodarstwa,</a:t>
            </a:r>
          </a:p>
          <a:p>
            <a:pPr indent="-342900" algn="just">
              <a:defRPr/>
            </a:pPr>
            <a:r>
              <a:rPr lang="pl-PL" sz="1600" dirty="0">
                <a:solidFill>
                  <a:schemeClr val="tx1"/>
                </a:solidFill>
                <a:latin typeface="+mj-lt"/>
              </a:rPr>
              <a:t>przemieszczane do rzeźni świnie przebywały w gospodarstwie przez min. 30 dni,</a:t>
            </a:r>
          </a:p>
          <a:p>
            <a:pPr indent="-342900" algn="just">
              <a:defRPr/>
            </a:pPr>
            <a:r>
              <a:rPr lang="pl-PL" sz="1600" dirty="0">
                <a:solidFill>
                  <a:schemeClr val="tx1"/>
                </a:solidFill>
                <a:latin typeface="+mj-lt"/>
              </a:rPr>
              <a:t>badanie laboratoryjne na obecność materiału gen. wirusa ASF – 15 dni przed przemieszczeniem,</a:t>
            </a:r>
          </a:p>
          <a:p>
            <a:pPr indent="-342900" algn="just">
              <a:defRPr/>
            </a:pPr>
            <a:r>
              <a:rPr lang="pl-PL" sz="1600" dirty="0">
                <a:solidFill>
                  <a:schemeClr val="tx1"/>
                </a:solidFill>
                <a:latin typeface="+mj-lt"/>
              </a:rPr>
              <a:t>maksymalnie 24 h przed przemieszczeniem zostały zbadane klinicznie przez urzędowego lekarza weterynarii,</a:t>
            </a:r>
          </a:p>
          <a:p>
            <a:pPr indent="-342900" algn="just">
              <a:defRPr/>
            </a:pPr>
            <a:r>
              <a:rPr lang="pl-PL" sz="1600" dirty="0">
                <a:solidFill>
                  <a:schemeClr val="tx1"/>
                </a:solidFill>
              </a:rPr>
              <a:t>dodatkowo w ramach badania </a:t>
            </a:r>
            <a:r>
              <a:rPr lang="pl-PL" sz="1600" dirty="0" err="1">
                <a:solidFill>
                  <a:schemeClr val="tx1"/>
                </a:solidFill>
              </a:rPr>
              <a:t>przedubojowego</a:t>
            </a:r>
            <a:r>
              <a:rPr lang="pl-PL" sz="1600" dirty="0">
                <a:solidFill>
                  <a:schemeClr val="tx1"/>
                </a:solidFill>
              </a:rPr>
              <a:t> w gospodarstwie </a:t>
            </a:r>
            <a:r>
              <a:rPr lang="pl-PL" sz="1600" dirty="0" smtClean="0">
                <a:solidFill>
                  <a:schemeClr val="tx1"/>
                </a:solidFill>
                <a:latin typeface="+mj-lt"/>
              </a:rPr>
              <a:t>formalna </a:t>
            </a:r>
            <a:r>
              <a:rPr lang="pl-PL" sz="1600" dirty="0">
                <a:solidFill>
                  <a:schemeClr val="tx1"/>
                </a:solidFill>
                <a:latin typeface="+mj-lt"/>
              </a:rPr>
              <a:t>kontrola (dokumentacja, oznakowanie) nie budzi zastrzeżeń.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400" b="1" dirty="0" smtClean="0">
              <a:solidFill>
                <a:prstClr val="black"/>
              </a:solidFill>
              <a:latin typeface="+mj-lt"/>
            </a:endParaRPr>
          </a:p>
          <a:p>
            <a:pPr marL="0" indent="0" algn="just">
              <a:buNone/>
              <a:defRPr/>
            </a:pPr>
            <a:r>
              <a:rPr lang="pl-PL" sz="1400" dirty="0" smtClean="0">
                <a:solidFill>
                  <a:schemeClr val="tx1"/>
                </a:solidFill>
                <a:latin typeface="+mj-lt"/>
              </a:rPr>
              <a:t>Poświadczeniem </a:t>
            </a:r>
            <a:r>
              <a:rPr lang="pl-PL" sz="1400" dirty="0">
                <a:solidFill>
                  <a:schemeClr val="tx1"/>
                </a:solidFill>
                <a:latin typeface="+mj-lt"/>
              </a:rPr>
              <a:t>wykonanych czynności jest </a:t>
            </a:r>
            <a:r>
              <a:rPr lang="pl-PL" sz="1400" b="1" dirty="0">
                <a:solidFill>
                  <a:srgbClr val="0000FF"/>
                </a:solidFill>
                <a:latin typeface="+mj-lt"/>
              </a:rPr>
              <a:t>świadectwo zdrowia </a:t>
            </a:r>
            <a:r>
              <a:rPr lang="pl-PL" sz="1400" dirty="0">
                <a:solidFill>
                  <a:schemeClr val="tx1"/>
                </a:solidFill>
                <a:latin typeface="+mj-lt"/>
              </a:rPr>
              <a:t>wystawione dla partii świń. Wzór opracowany przez Głównego Lekarza </a:t>
            </a:r>
            <a:r>
              <a:rPr lang="pl-PL" sz="1400" dirty="0" smtClean="0">
                <a:solidFill>
                  <a:schemeClr val="tx1"/>
                </a:solidFill>
                <a:latin typeface="+mj-lt"/>
              </a:rPr>
              <a:t>Weterynarii. </a:t>
            </a:r>
            <a:r>
              <a:rPr lang="pl-PL" sz="1100" b="1" dirty="0" smtClean="0">
                <a:solidFill>
                  <a:srgbClr val="0000FF"/>
                </a:solidFill>
                <a:latin typeface="+mj-lt"/>
              </a:rPr>
              <a:t>UWAGA!!! Dokument </a:t>
            </a:r>
            <a:r>
              <a:rPr lang="pl-PL" sz="1100" b="1" dirty="0">
                <a:solidFill>
                  <a:srgbClr val="0000FF"/>
                </a:solidFill>
                <a:latin typeface="+mj-lt"/>
              </a:rPr>
              <a:t>ważny </a:t>
            </a:r>
            <a:r>
              <a:rPr lang="pl-PL" sz="1100" b="1" dirty="0" smtClean="0">
                <a:solidFill>
                  <a:srgbClr val="0000FF"/>
                </a:solidFill>
                <a:latin typeface="+mj-lt"/>
              </a:rPr>
              <a:t>48 godzin.</a:t>
            </a:r>
            <a:endParaRPr lang="pl-PL" sz="1100" b="1" dirty="0">
              <a:solidFill>
                <a:srgbClr val="0000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104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72042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MIĘSO WIEPRZOWE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altLang="pl-PL" sz="1800" u="heavy" dirty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</a:rPr>
              <a:t>Scenariusz 3 – świnie przemieszczane z obszaru zagrożenia</a:t>
            </a:r>
            <a:endParaRPr lang="pl-PL" altLang="pl-PL" sz="1800" u="heavy" dirty="0" smtClean="0">
              <a:solidFill>
                <a:schemeClr val="tx1"/>
              </a:solidFill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idx="1"/>
          </p:nvPr>
        </p:nvSpPr>
        <p:spPr>
          <a:xfrm>
            <a:off x="467544" y="1052735"/>
            <a:ext cx="8229600" cy="5400601"/>
          </a:xfrm>
        </p:spPr>
        <p:txBody>
          <a:bodyPr>
            <a:noAutofit/>
          </a:bodyPr>
          <a:lstStyle/>
          <a:p>
            <a:pPr marL="297180" lvl="1" indent="0" algn="ctr">
              <a:buNone/>
              <a:defRPr/>
            </a:pPr>
            <a:r>
              <a:rPr lang="pl-PL" sz="1600" b="1" dirty="0">
                <a:solidFill>
                  <a:srgbClr val="0000FF"/>
                </a:solidFill>
              </a:rPr>
              <a:t>ODSTĘPSTWA OD </a:t>
            </a:r>
            <a:r>
              <a:rPr lang="pl-PL" sz="1600" b="1" dirty="0" smtClean="0">
                <a:solidFill>
                  <a:srgbClr val="0000FF"/>
                </a:solidFill>
              </a:rPr>
              <a:t>ZAKAZU – DODATKOWE WYMAGANIA</a:t>
            </a:r>
            <a:endParaRPr lang="pl-PL" sz="1600" dirty="0" smtClean="0">
              <a:solidFill>
                <a:schemeClr val="tx1"/>
              </a:solidFill>
            </a:endParaRPr>
          </a:p>
          <a:p>
            <a:pPr marL="3175" lvl="1" indent="0" algn="just">
              <a:buNone/>
              <a:defRPr/>
            </a:pPr>
            <a:r>
              <a:rPr lang="pl-PL" sz="2000" b="1" u="sng" dirty="0" smtClean="0">
                <a:solidFill>
                  <a:srgbClr val="0000FF"/>
                </a:solidFill>
              </a:rPr>
              <a:t>Transport:</a:t>
            </a:r>
          </a:p>
          <a:p>
            <a:pPr algn="just">
              <a:spcBef>
                <a:spcPct val="0"/>
              </a:spcBef>
              <a:defRPr/>
            </a:pPr>
            <a:r>
              <a:rPr lang="pl-PL" sz="2000" dirty="0" smtClean="0">
                <a:solidFill>
                  <a:prstClr val="black"/>
                </a:solidFill>
              </a:rPr>
              <a:t>świnie </a:t>
            </a:r>
            <a:r>
              <a:rPr lang="pl-PL" sz="2000" dirty="0">
                <a:solidFill>
                  <a:prstClr val="black"/>
                </a:solidFill>
              </a:rPr>
              <a:t>są przewożone do uboju bezpośrednio, bez zatrzymywania </a:t>
            </a:r>
            <a:r>
              <a:rPr lang="pl-PL" sz="2000" dirty="0" smtClean="0">
                <a:solidFill>
                  <a:prstClr val="black"/>
                </a:solidFill>
              </a:rPr>
              <a:t>się i rozładunku </a:t>
            </a:r>
            <a:r>
              <a:rPr lang="pl-PL" sz="2000" dirty="0">
                <a:solidFill>
                  <a:prstClr val="black"/>
                </a:solidFill>
              </a:rPr>
              <a:t>do wyznaczonej rzeźni </a:t>
            </a:r>
            <a:r>
              <a:rPr lang="pl-PL" sz="2000" dirty="0" smtClean="0">
                <a:solidFill>
                  <a:prstClr val="black"/>
                </a:solidFill>
              </a:rPr>
              <a:t>wyznaczonymi i </a:t>
            </a:r>
            <a:r>
              <a:rPr lang="pl-PL" sz="2000" dirty="0">
                <a:solidFill>
                  <a:prstClr val="black"/>
                </a:solidFill>
              </a:rPr>
              <a:t>zaplombowanymi </a:t>
            </a:r>
            <a:r>
              <a:rPr lang="pl-PL" sz="2000" dirty="0" smtClean="0">
                <a:solidFill>
                  <a:prstClr val="black"/>
                </a:solidFill>
              </a:rPr>
              <a:t>środkami transportu;</a:t>
            </a:r>
          </a:p>
          <a:p>
            <a:pPr algn="just">
              <a:spcBef>
                <a:spcPct val="0"/>
              </a:spcBef>
              <a:defRPr/>
            </a:pPr>
            <a:r>
              <a:rPr lang="pl-PL" sz="2000" dirty="0" smtClean="0">
                <a:solidFill>
                  <a:prstClr val="black"/>
                </a:solidFill>
              </a:rPr>
              <a:t>jeżeli </a:t>
            </a:r>
            <a:r>
              <a:rPr lang="pl-PL" sz="2000" dirty="0">
                <a:solidFill>
                  <a:prstClr val="black"/>
                </a:solidFill>
              </a:rPr>
              <a:t>transport odbywa się poza obszar zagrożenia – wówczas wyłącznie </a:t>
            </a:r>
            <a:r>
              <a:rPr lang="pl-PL" sz="2000" dirty="0" smtClean="0">
                <a:solidFill>
                  <a:prstClr val="black"/>
                </a:solidFill>
              </a:rPr>
              <a:t>określonymi </a:t>
            </a:r>
            <a:r>
              <a:rPr lang="pl-PL" sz="2000" dirty="0">
                <a:solidFill>
                  <a:prstClr val="black"/>
                </a:solidFill>
              </a:rPr>
              <a:t>trasami </a:t>
            </a:r>
            <a:r>
              <a:rPr lang="pl-PL" sz="2000" dirty="0" smtClean="0">
                <a:solidFill>
                  <a:prstClr val="black"/>
                </a:solidFill>
              </a:rPr>
              <a:t>przewozu;</a:t>
            </a:r>
          </a:p>
          <a:p>
            <a:pPr algn="just">
              <a:spcBef>
                <a:spcPct val="0"/>
              </a:spcBef>
              <a:defRPr/>
            </a:pPr>
            <a:r>
              <a:rPr lang="pl-PL" sz="2000" dirty="0" smtClean="0">
                <a:solidFill>
                  <a:prstClr val="black"/>
                </a:solidFill>
              </a:rPr>
              <a:t>pojazdy </a:t>
            </a:r>
            <a:r>
              <a:rPr lang="pl-PL" sz="2000" dirty="0">
                <a:solidFill>
                  <a:prstClr val="black"/>
                </a:solidFill>
              </a:rPr>
              <a:t>muszą być czyszczone i dezynfekowane jak najszybciej po rozładunku</a:t>
            </a:r>
            <a:r>
              <a:rPr lang="pl-PL" sz="2000" dirty="0" smtClean="0">
                <a:solidFill>
                  <a:prstClr val="black"/>
                </a:solidFill>
              </a:rPr>
              <a:t>;</a:t>
            </a:r>
          </a:p>
          <a:p>
            <a:pPr marL="68580" indent="0" algn="just">
              <a:spcBef>
                <a:spcPct val="0"/>
              </a:spcBef>
              <a:buNone/>
              <a:defRPr/>
            </a:pPr>
            <a:r>
              <a:rPr lang="pl-PL" sz="2000" b="1" u="sng" dirty="0" smtClean="0">
                <a:solidFill>
                  <a:srgbClr val="0000FF"/>
                </a:solidFill>
              </a:rPr>
              <a:t>Rzeźnia:</a:t>
            </a:r>
          </a:p>
          <a:p>
            <a:pPr algn="just">
              <a:spcBef>
                <a:spcPct val="0"/>
              </a:spcBef>
              <a:defRPr/>
            </a:pPr>
            <a:r>
              <a:rPr lang="pl-PL" sz="2000" dirty="0" smtClean="0">
                <a:solidFill>
                  <a:schemeClr val="tx1"/>
                </a:solidFill>
              </a:rPr>
              <a:t>wyznaczona przez PLW do uboju świń z obszaru zagrożenia,</a:t>
            </a:r>
          </a:p>
          <a:p>
            <a:pPr algn="just">
              <a:spcBef>
                <a:spcPct val="0"/>
              </a:spcBef>
              <a:defRPr/>
            </a:pPr>
            <a:r>
              <a:rPr lang="pl-PL" sz="2000" dirty="0" smtClean="0">
                <a:solidFill>
                  <a:prstClr val="black"/>
                </a:solidFill>
              </a:rPr>
              <a:t>pełny rozdział uboju i produkcji (rozdział dni uboju), </a:t>
            </a:r>
          </a:p>
          <a:p>
            <a:pPr algn="just">
              <a:spcBef>
                <a:spcPct val="0"/>
              </a:spcBef>
              <a:defRPr/>
            </a:pPr>
            <a:r>
              <a:rPr lang="pl-PL" sz="2000" dirty="0">
                <a:solidFill>
                  <a:prstClr val="black"/>
                </a:solidFill>
              </a:rPr>
              <a:t>produkty uboczne </a:t>
            </a:r>
            <a:r>
              <a:rPr lang="pl-PL" sz="2000" dirty="0" smtClean="0">
                <a:solidFill>
                  <a:prstClr val="black"/>
                </a:solidFill>
              </a:rPr>
              <a:t>pochodzące z ubitych </a:t>
            </a:r>
            <a:r>
              <a:rPr lang="pl-PL" sz="2000" dirty="0">
                <a:solidFill>
                  <a:prstClr val="black"/>
                </a:solidFill>
              </a:rPr>
              <a:t>świń muszą być </a:t>
            </a:r>
            <a:r>
              <a:rPr lang="pl-PL" sz="2000" dirty="0" smtClean="0">
                <a:solidFill>
                  <a:prstClr val="black"/>
                </a:solidFill>
              </a:rPr>
              <a:t>przechowywane oddzielnie, a następnie niezwłocznie </a:t>
            </a:r>
            <a:r>
              <a:rPr lang="pl-PL" sz="2000" dirty="0">
                <a:solidFill>
                  <a:prstClr val="black"/>
                </a:solidFill>
              </a:rPr>
              <a:t>poddane obróbce w </a:t>
            </a:r>
            <a:r>
              <a:rPr lang="pl-PL" sz="2000" dirty="0" smtClean="0">
                <a:solidFill>
                  <a:prstClr val="black"/>
                </a:solidFill>
              </a:rPr>
              <a:t>zakładzie przetwórczym, która zapewni</a:t>
            </a:r>
            <a:r>
              <a:rPr lang="pl-PL" sz="2000" dirty="0">
                <a:solidFill>
                  <a:prstClr val="black"/>
                </a:solidFill>
              </a:rPr>
              <a:t>, ze otrzymane z nich produkty pochodne </a:t>
            </a:r>
            <a:r>
              <a:rPr lang="pl-PL" sz="2000" dirty="0" smtClean="0">
                <a:solidFill>
                  <a:prstClr val="black"/>
                </a:solidFill>
              </a:rPr>
              <a:t>nie stwarzają </a:t>
            </a:r>
            <a:r>
              <a:rPr lang="pl-PL" sz="2000" dirty="0">
                <a:solidFill>
                  <a:prstClr val="black"/>
                </a:solidFill>
              </a:rPr>
              <a:t>zagrożenia rozprzestrzeniania się ASF</a:t>
            </a:r>
            <a:endParaRPr lang="pl-PL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06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72042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MIĘSO WIEPRZOWE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altLang="pl-PL" sz="1800" u="heavy" dirty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</a:rPr>
              <a:t>Scenariusz 3 – świnie przemieszczane z obszaru zagrożenia</a:t>
            </a:r>
            <a:endParaRPr lang="pl-PL" altLang="pl-PL" sz="1800" u="heavy" dirty="0" smtClean="0">
              <a:solidFill>
                <a:schemeClr val="tx1"/>
              </a:solidFill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3075" name="Rectangle 3"/>
          <p:cNvSpPr>
            <a:spLocks noGrp="1"/>
          </p:cNvSpPr>
          <p:nvPr>
            <p:ph idx="1"/>
          </p:nvPr>
        </p:nvSpPr>
        <p:spPr>
          <a:xfrm>
            <a:off x="467544" y="1052735"/>
            <a:ext cx="8229600" cy="2304257"/>
          </a:xfrm>
        </p:spPr>
        <p:txBody>
          <a:bodyPr>
            <a:noAutofit/>
          </a:bodyPr>
          <a:lstStyle/>
          <a:p>
            <a:pPr marL="297180" lvl="1" indent="0" algn="ctr">
              <a:buNone/>
              <a:defRPr/>
            </a:pPr>
            <a:r>
              <a:rPr lang="pl-PL" sz="1600" b="1" dirty="0">
                <a:solidFill>
                  <a:srgbClr val="0000FF"/>
                </a:solidFill>
              </a:rPr>
              <a:t>ODSTĘPSTWA OD </a:t>
            </a:r>
            <a:r>
              <a:rPr lang="pl-PL" sz="1600" b="1" dirty="0" smtClean="0">
                <a:solidFill>
                  <a:srgbClr val="0000FF"/>
                </a:solidFill>
              </a:rPr>
              <a:t>ZAKAZU – DODATKOWE WYMAGANIA</a:t>
            </a:r>
            <a:endParaRPr lang="pl-PL" sz="1600" dirty="0" smtClean="0">
              <a:solidFill>
                <a:schemeClr val="tx1"/>
              </a:solidFill>
            </a:endParaRPr>
          </a:p>
          <a:p>
            <a:pPr marL="3175" lvl="1" indent="0" algn="just">
              <a:buNone/>
              <a:defRPr/>
            </a:pPr>
            <a:r>
              <a:rPr lang="pl-PL" sz="2000" b="1" u="sng" dirty="0" smtClean="0">
                <a:solidFill>
                  <a:srgbClr val="0000FF"/>
                </a:solidFill>
              </a:rPr>
              <a:t>Zakłady inne niż rzeźnia:</a:t>
            </a:r>
          </a:p>
          <a:p>
            <a:pPr algn="just">
              <a:spcBef>
                <a:spcPct val="0"/>
              </a:spcBef>
              <a:defRPr/>
            </a:pPr>
            <a:r>
              <a:rPr lang="pl-PL" sz="2000" dirty="0" smtClean="0">
                <a:solidFill>
                  <a:prstClr val="black"/>
                </a:solidFill>
              </a:rPr>
              <a:t>zakłady </a:t>
            </a:r>
            <a:r>
              <a:rPr lang="pl-PL" sz="2000" dirty="0">
                <a:solidFill>
                  <a:prstClr val="black"/>
                </a:solidFill>
              </a:rPr>
              <a:t>produkujące, przechowujące i przetwarzające świeże </a:t>
            </a:r>
            <a:r>
              <a:rPr lang="pl-PL" sz="2000" dirty="0" smtClean="0">
                <a:solidFill>
                  <a:prstClr val="black"/>
                </a:solidFill>
              </a:rPr>
              <a:t>mięso, mięso mielone</a:t>
            </a:r>
            <a:r>
              <a:rPr lang="pl-PL" sz="2000" dirty="0">
                <a:solidFill>
                  <a:prstClr val="black"/>
                </a:solidFill>
              </a:rPr>
              <a:t>, mięso </a:t>
            </a:r>
            <a:r>
              <a:rPr lang="pl-PL" sz="2000" dirty="0" smtClean="0">
                <a:solidFill>
                  <a:prstClr val="black"/>
                </a:solidFill>
              </a:rPr>
              <a:t>odkostnione mechanicznie</a:t>
            </a:r>
            <a:r>
              <a:rPr lang="pl-PL" sz="2000" dirty="0">
                <a:solidFill>
                  <a:prstClr val="black"/>
                </a:solidFill>
              </a:rPr>
              <a:t>, surowe wyroby mięsne i produkty </a:t>
            </a:r>
            <a:r>
              <a:rPr lang="pl-PL" sz="2000" dirty="0" smtClean="0">
                <a:solidFill>
                  <a:prstClr val="black"/>
                </a:solidFill>
              </a:rPr>
              <a:t>mięsne uzyskane </a:t>
            </a:r>
            <a:r>
              <a:rPr lang="pl-PL" sz="2000" dirty="0">
                <a:solidFill>
                  <a:prstClr val="black"/>
                </a:solidFill>
              </a:rPr>
              <a:t>ze świń pochodzących z obszaru zagrożenia, muszą </a:t>
            </a:r>
            <a:r>
              <a:rPr lang="pl-PL" sz="2000" dirty="0" smtClean="0">
                <a:solidFill>
                  <a:prstClr val="black"/>
                </a:solidFill>
              </a:rPr>
              <a:t>być również wyznaczone </a:t>
            </a:r>
            <a:r>
              <a:rPr lang="pl-PL" sz="2000" dirty="0">
                <a:solidFill>
                  <a:prstClr val="black"/>
                </a:solidFill>
              </a:rPr>
              <a:t>specjalnie do tego celu przez PLW; </a:t>
            </a:r>
          </a:p>
          <a:p>
            <a:pPr algn="just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2000" dirty="0">
                <a:solidFill>
                  <a:prstClr val="black"/>
                </a:solidFill>
              </a:rPr>
              <a:t>	</a:t>
            </a: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67544" y="3789041"/>
            <a:ext cx="5256584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 fontAlgn="auto">
              <a:spcAft>
                <a:spcPts val="0"/>
              </a:spcAft>
              <a:buNone/>
              <a:defRPr/>
            </a:pPr>
            <a:r>
              <a:rPr lang="pl-PL" sz="1600" dirty="0">
                <a:solidFill>
                  <a:schemeClr val="tx1"/>
                </a:solidFill>
              </a:rPr>
              <a:t>W takim przypadku mięso wieprzowe, surowe wyroby mięsne, mięso </a:t>
            </a:r>
            <a:r>
              <a:rPr lang="pl-PL" sz="1600" dirty="0" smtClean="0">
                <a:solidFill>
                  <a:schemeClr val="tx1"/>
                </a:solidFill>
              </a:rPr>
              <a:t>mielone, MOM </a:t>
            </a:r>
            <a:r>
              <a:rPr lang="pl-PL" sz="1600" dirty="0">
                <a:solidFill>
                  <a:schemeClr val="tx1"/>
                </a:solidFill>
              </a:rPr>
              <a:t>i produkty mięsne* </a:t>
            </a:r>
            <a:r>
              <a:rPr lang="pl-PL" sz="1600" dirty="0" smtClean="0">
                <a:solidFill>
                  <a:schemeClr val="tx1"/>
                </a:solidFill>
              </a:rPr>
              <a:t>są </a:t>
            </a:r>
            <a:r>
              <a:rPr lang="pl-PL" sz="1600" dirty="0">
                <a:solidFill>
                  <a:schemeClr val="tx1"/>
                </a:solidFill>
              </a:rPr>
              <a:t>znakowane znakiem jakości zdrowotnej (na tuszach, półtuszach, ćwierćtuszach) lub weterynaryjnym znakiem identyfikacyjnym (na etykietach), w kształcie:</a:t>
            </a:r>
          </a:p>
          <a:p>
            <a:pPr marL="0" lvl="1" indent="0" algn="just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pl-PL" sz="1600" dirty="0">
              <a:solidFill>
                <a:prstClr val="black"/>
              </a:solidFill>
            </a:endParaRPr>
          </a:p>
        </p:txBody>
      </p:sp>
      <p:grpSp>
        <p:nvGrpSpPr>
          <p:cNvPr id="6" name="Grupa 5"/>
          <p:cNvGrpSpPr/>
          <p:nvPr/>
        </p:nvGrpSpPr>
        <p:grpSpPr>
          <a:xfrm>
            <a:off x="5802267" y="3632440"/>
            <a:ext cx="2825426" cy="2448272"/>
            <a:chOff x="5193438" y="3298651"/>
            <a:chExt cx="3249175" cy="2875945"/>
          </a:xfrm>
        </p:grpSpPr>
        <p:sp>
          <p:nvSpPr>
            <p:cNvPr id="7" name="pole tekstowe 6"/>
            <p:cNvSpPr txBox="1"/>
            <p:nvPr/>
          </p:nvSpPr>
          <p:spPr>
            <a:xfrm rot="5400000">
              <a:off x="7881704" y="4702235"/>
              <a:ext cx="697095" cy="4247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l-PL" dirty="0" smtClean="0">
                  <a:solidFill>
                    <a:schemeClr val="tx1"/>
                  </a:solidFill>
                  <a:latin typeface="+mj-lt"/>
                </a:rPr>
                <a:t>???</a:t>
              </a:r>
              <a:endParaRPr lang="en-GB" dirty="0">
                <a:solidFill>
                  <a:schemeClr val="tx1"/>
                </a:solidFill>
                <a:latin typeface="+mj-lt"/>
              </a:endParaRPr>
            </a:p>
          </p:txBody>
        </p:sp>
        <p:grpSp>
          <p:nvGrpSpPr>
            <p:cNvPr id="8" name="Grupa 7"/>
            <p:cNvGrpSpPr/>
            <p:nvPr/>
          </p:nvGrpSpPr>
          <p:grpSpPr>
            <a:xfrm>
              <a:off x="5193438" y="3298651"/>
              <a:ext cx="3036814" cy="2875945"/>
              <a:chOff x="5193438" y="3298651"/>
              <a:chExt cx="3036814" cy="2875945"/>
            </a:xfrm>
          </p:grpSpPr>
          <p:cxnSp>
            <p:nvCxnSpPr>
              <p:cNvPr id="10" name="Łącznik prosty ze strzałką 9"/>
              <p:cNvCxnSpPr/>
              <p:nvPr/>
            </p:nvCxnSpPr>
            <p:spPr>
              <a:xfrm>
                <a:off x="6804248" y="3483317"/>
                <a:ext cx="950393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" name="Grupa 10"/>
              <p:cNvGrpSpPr/>
              <p:nvPr/>
            </p:nvGrpSpPr>
            <p:grpSpPr>
              <a:xfrm>
                <a:off x="5204298" y="3494350"/>
                <a:ext cx="2520000" cy="2680246"/>
                <a:chOff x="5122924" y="2233753"/>
                <a:chExt cx="2520000" cy="2680246"/>
              </a:xfrm>
            </p:grpSpPr>
            <p:cxnSp>
              <p:nvCxnSpPr>
                <p:cNvPr id="18" name="Łącznik prosty ze strzałką 17"/>
                <p:cNvCxnSpPr/>
                <p:nvPr/>
              </p:nvCxnSpPr>
              <p:spPr>
                <a:xfrm flipH="1" flipV="1">
                  <a:off x="5122924" y="2233753"/>
                  <a:ext cx="818554" cy="1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Elipsa 18"/>
                <p:cNvSpPr/>
                <p:nvPr/>
              </p:nvSpPr>
              <p:spPr>
                <a:xfrm>
                  <a:off x="5122924" y="2393999"/>
                  <a:ext cx="2520000" cy="2520000"/>
                </a:xfrm>
                <a:prstGeom prst="ellipse">
                  <a:avLst/>
                </a:prstGeom>
                <a:solidFill>
                  <a:schemeClr val="bg1"/>
                </a:solidFill>
                <a:ln w="635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0" rIns="0" rtlCol="0" anchor="ctr"/>
                <a:lstStyle/>
                <a:p>
                  <a:pPr algn="ctr"/>
                  <a:r>
                    <a:rPr lang="pl-PL" sz="2600" b="1" dirty="0" smtClean="0">
                      <a:solidFill>
                        <a:schemeClr val="tx1"/>
                      </a:solidFill>
                      <a:latin typeface="+mj-lt"/>
                    </a:rPr>
                    <a:t>PL</a:t>
                  </a:r>
                </a:p>
                <a:p>
                  <a:pPr algn="ctr"/>
                  <a:r>
                    <a:rPr lang="pl-PL" sz="2600" b="1" dirty="0" smtClean="0">
                      <a:solidFill>
                        <a:schemeClr val="tx1"/>
                      </a:solidFill>
                      <a:latin typeface="+mj-lt"/>
                    </a:rPr>
                    <a:t>12345678</a:t>
                  </a:r>
                </a:p>
                <a:p>
                  <a:pPr algn="ctr"/>
                  <a:r>
                    <a:rPr lang="pl-PL" sz="2600" b="1" dirty="0" smtClean="0">
                      <a:solidFill>
                        <a:schemeClr val="tx1"/>
                      </a:solidFill>
                      <a:latin typeface="+mj-lt"/>
                    </a:rPr>
                    <a:t>WE</a:t>
                  </a:r>
                  <a:endParaRPr lang="en-GB" sz="2600" b="1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</p:grpSp>
          <p:sp>
            <p:nvSpPr>
              <p:cNvPr id="12" name="pole tekstowe 11"/>
              <p:cNvSpPr txBox="1"/>
              <p:nvPr/>
            </p:nvSpPr>
            <p:spPr>
              <a:xfrm>
                <a:off x="6179604" y="3298651"/>
                <a:ext cx="682433" cy="4338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dirty="0" smtClean="0">
                    <a:solidFill>
                      <a:schemeClr val="tx1"/>
                    </a:solidFill>
                    <a:latin typeface="+mj-lt"/>
                  </a:rPr>
                  <a:t>???</a:t>
                </a:r>
                <a:endParaRPr lang="en-GB" dirty="0">
                  <a:solidFill>
                    <a:schemeClr val="tx1"/>
                  </a:solidFill>
                  <a:latin typeface="+mj-lt"/>
                </a:endParaRPr>
              </a:p>
            </p:txBody>
          </p:sp>
          <p:cxnSp>
            <p:nvCxnSpPr>
              <p:cNvPr id="13" name="Łącznik prostoliniowy 12"/>
              <p:cNvCxnSpPr/>
              <p:nvPr/>
            </p:nvCxnSpPr>
            <p:spPr>
              <a:xfrm>
                <a:off x="6243811" y="3645024"/>
                <a:ext cx="198479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Łącznik prostoliniowy 13"/>
              <p:cNvCxnSpPr/>
              <p:nvPr/>
            </p:nvCxnSpPr>
            <p:spPr>
              <a:xfrm>
                <a:off x="6245457" y="6174596"/>
                <a:ext cx="198479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Łącznik prosty ze strzałką 14"/>
              <p:cNvCxnSpPr>
                <a:stCxn id="7" idx="3"/>
              </p:cNvCxnSpPr>
              <p:nvPr/>
            </p:nvCxnSpPr>
            <p:spPr>
              <a:xfrm>
                <a:off x="8230251" y="5263144"/>
                <a:ext cx="0" cy="911452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Łącznik prosty ze strzałką 15"/>
              <p:cNvCxnSpPr>
                <a:stCxn id="7" idx="1"/>
              </p:cNvCxnSpPr>
              <p:nvPr/>
            </p:nvCxnSpPr>
            <p:spPr>
              <a:xfrm flipV="1">
                <a:off x="8230251" y="3653904"/>
                <a:ext cx="1" cy="912145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Łącznik prostoliniowy 16"/>
              <p:cNvCxnSpPr/>
              <p:nvPr/>
            </p:nvCxnSpPr>
            <p:spPr>
              <a:xfrm flipV="1">
                <a:off x="5193438" y="3501008"/>
                <a:ext cx="0" cy="1440161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" name="Łącznik prostoliniowy 8"/>
            <p:cNvCxnSpPr/>
            <p:nvPr/>
          </p:nvCxnSpPr>
          <p:spPr>
            <a:xfrm flipV="1">
              <a:off x="7750214" y="3476594"/>
              <a:ext cx="0" cy="148559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3"/>
          <p:cNvSpPr txBox="1">
            <a:spLocks/>
          </p:cNvSpPr>
          <p:nvPr/>
        </p:nvSpPr>
        <p:spPr>
          <a:xfrm>
            <a:off x="456693" y="5445224"/>
            <a:ext cx="5256584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algn="just" fontAlgn="auto">
              <a:spcAft>
                <a:spcPts val="0"/>
              </a:spcAft>
              <a:buNone/>
              <a:defRPr/>
            </a:pPr>
            <a:r>
              <a:rPr lang="pl-PL" sz="1600" dirty="0" smtClean="0">
                <a:solidFill>
                  <a:schemeClr val="tx1"/>
                </a:solidFill>
              </a:rPr>
              <a:t>Dystrybucja ograniczona do terenu Polski. </a:t>
            </a:r>
            <a:endParaRPr lang="pl-PL" sz="1600" dirty="0">
              <a:solidFill>
                <a:schemeClr val="tx1"/>
              </a:solidFill>
            </a:endParaRPr>
          </a:p>
          <a:p>
            <a:pPr marL="0" lvl="1" indent="0" algn="just" fontAlgn="auto">
              <a:spcAft>
                <a:spcPts val="0"/>
              </a:spcAft>
              <a:buFont typeface="Wingdings 2" pitchFamily="18" charset="2"/>
              <a:buNone/>
              <a:defRPr/>
            </a:pPr>
            <a:endParaRPr lang="pl-PL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68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467544" y="332657"/>
            <a:ext cx="4104456" cy="50405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800" dirty="0" smtClean="0">
                <a:solidFill>
                  <a:schemeClr val="tx1"/>
                </a:solidFill>
                <a:latin typeface="Bookman Old Style" pitchFamily="18" charset="0"/>
              </a:rPr>
              <a:t>PODSTAWA PRAWNA</a:t>
            </a:r>
            <a:endParaRPr lang="pl-PL" altLang="pl-PL" sz="2000" dirty="0" smtClean="0">
              <a:solidFill>
                <a:schemeClr val="tx1"/>
              </a:solidFill>
              <a:latin typeface="Bookman Old Style" pitchFamily="18" charset="0"/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205064"/>
              </p:ext>
            </p:extLst>
          </p:nvPr>
        </p:nvGraphicFramePr>
        <p:xfrm>
          <a:off x="323528" y="908720"/>
          <a:ext cx="8424936" cy="5831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43235"/>
                <a:gridCol w="769233"/>
                <a:gridCol w="3251729"/>
                <a:gridCol w="960739"/>
              </a:tblGrid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1600" dirty="0" smtClean="0">
                          <a:latin typeface="+mj-lt"/>
                        </a:rPr>
                        <a:t>Przepisy krajowe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+mj-lt"/>
                        </a:rPr>
                        <a:t>Dz.U.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latin typeface="+mj-lt"/>
                        </a:rPr>
                        <a:t>Przepisy UE</a:t>
                      </a:r>
                      <a:endParaRPr lang="en-US" sz="1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err="1" smtClean="0">
                          <a:latin typeface="+mj-lt"/>
                        </a:rPr>
                        <a:t>Dz.U.UE</a:t>
                      </a:r>
                      <a:endParaRPr lang="en-US" sz="1600" dirty="0" smtClean="0">
                        <a:latin typeface="+mj-lt"/>
                      </a:endParaRPr>
                    </a:p>
                  </a:txBody>
                  <a:tcPr anchor="ctr"/>
                </a:tc>
              </a:tr>
              <a:tr h="1174036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>
                          <a:latin typeface="+mj-lt"/>
                        </a:rPr>
                        <a:t>Ustawa z dnia 11 marca 2004 r. </a:t>
                      </a:r>
                      <a:r>
                        <a:rPr lang="pl-PL" sz="1500" dirty="0" smtClean="0">
                          <a:latin typeface="+mj-lt"/>
                        </a:rPr>
                        <a:t>o ochronie zdrowia zwierząt oraz zwalczaniu chorób zakaźnych zwierząt</a:t>
                      </a:r>
                      <a:endParaRPr lang="en-US" sz="15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latin typeface="+mj-lt"/>
                        </a:rPr>
                        <a:t>Dz.U.2014.1539 j.t.</a:t>
                      </a:r>
                      <a:endParaRPr lang="en-US" sz="1000" b="0" dirty="0">
                        <a:latin typeface="+mj-lt"/>
                      </a:endParaRPr>
                    </a:p>
                  </a:txBody>
                  <a:tcPr vert="vert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latin typeface="+mj-lt"/>
                        </a:rPr>
                        <a:t>Decyzja wykonawcza Komisji 2014/709/UE </a:t>
                      </a:r>
                      <a:r>
                        <a:rPr lang="pl-PL" sz="1400" dirty="0" smtClean="0">
                          <a:latin typeface="+mj-lt"/>
                        </a:rPr>
                        <a:t>z dnia 9 października 2014 r. w sprawie środków kontroli w zakresie zdrowia zwierząt w odniesieniu do afrykańskiego pomoru świń w niektórych państwach członkowskich i uchylająca decyzję wykonawczą 2014/178/UE</a:t>
                      </a:r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100" i="0" dirty="0" smtClean="0">
                          <a:latin typeface="+mj-lt"/>
                        </a:rPr>
                        <a:t>Dz. U. UE L Nr 295 z 11.10.2014r. , str. 63—78</a:t>
                      </a:r>
                      <a:endParaRPr lang="en-US" sz="1100" i="0" dirty="0">
                        <a:latin typeface="+mj-lt"/>
                      </a:endParaRPr>
                    </a:p>
                  </a:txBody>
                  <a:tcPr vert="vert" anchor="ctr"/>
                </a:tc>
              </a:tr>
              <a:tr h="1202228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>
                          <a:latin typeface="+mj-lt"/>
                        </a:rPr>
                        <a:t>Rozporządzenie </a:t>
                      </a:r>
                      <a:r>
                        <a:rPr lang="pl-PL" sz="1500" b="1" dirty="0" err="1" smtClean="0">
                          <a:latin typeface="+mj-lt"/>
                        </a:rPr>
                        <a:t>MRiRW</a:t>
                      </a:r>
                      <a:r>
                        <a:rPr lang="pl-PL" sz="1500" b="1" dirty="0" smtClean="0">
                          <a:latin typeface="+mj-lt"/>
                        </a:rPr>
                        <a:t> z dnia 6 maja 2015 r.</a:t>
                      </a:r>
                      <a:r>
                        <a:rPr lang="pl-PL" sz="1500" dirty="0" smtClean="0">
                          <a:latin typeface="+mj-lt"/>
                        </a:rPr>
                        <a:t> w sprawie środków podejmowanych w związku z wystąpieniem afrykańskiego pomoru świń</a:t>
                      </a:r>
                      <a:endParaRPr lang="en-US" sz="15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smtClean="0">
                          <a:latin typeface="+mj-lt"/>
                        </a:rPr>
                        <a:t>Dz.U.201</a:t>
                      </a:r>
                      <a:r>
                        <a:rPr lang="pl-PL" sz="1000" b="0" smtClean="0">
                          <a:latin typeface="+mj-lt"/>
                        </a:rPr>
                        <a:t>5</a:t>
                      </a:r>
                      <a:r>
                        <a:rPr lang="en-US" sz="1000" b="0" smtClean="0">
                          <a:latin typeface="+mj-lt"/>
                        </a:rPr>
                        <a:t>.</a:t>
                      </a:r>
                      <a:r>
                        <a:rPr lang="pl-PL" sz="1000" b="0" smtClean="0">
                          <a:latin typeface="+mj-lt"/>
                        </a:rPr>
                        <a:t>711</a:t>
                      </a:r>
                      <a:endParaRPr lang="en-US" sz="1000" dirty="0">
                        <a:latin typeface="+mj-lt"/>
                      </a:endParaRPr>
                    </a:p>
                  </a:txBody>
                  <a:tcPr vert="vert"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j-lt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j-lt"/>
                      </a:endParaRPr>
                    </a:p>
                  </a:txBody>
                  <a:tcPr anchor="ctr"/>
                </a:tc>
              </a:tr>
              <a:tr h="1026895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>
                          <a:latin typeface="+mj-lt"/>
                        </a:rPr>
                        <a:t>Rozporządzenie </a:t>
                      </a:r>
                      <a:r>
                        <a:rPr lang="pl-PL" sz="1500" b="1" dirty="0" err="1" smtClean="0">
                          <a:latin typeface="+mj-lt"/>
                        </a:rPr>
                        <a:t>MRiRW</a:t>
                      </a:r>
                      <a:r>
                        <a:rPr lang="pl-PL" sz="1500" b="1" dirty="0" smtClean="0">
                          <a:latin typeface="+mj-lt"/>
                        </a:rPr>
                        <a:t> z dnia 6 maja 2015 r. </a:t>
                      </a:r>
                      <a:r>
                        <a:rPr lang="pl-PL" sz="1500" dirty="0" smtClean="0">
                          <a:latin typeface="+mj-lt"/>
                        </a:rPr>
                        <a:t>w sprawie zwalczania afrykańskiego pomoru świń</a:t>
                      </a:r>
                      <a:endParaRPr lang="en-US" sz="15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latin typeface="+mj-lt"/>
                        </a:rPr>
                        <a:t>Dz.U.201</a:t>
                      </a:r>
                      <a:r>
                        <a:rPr lang="pl-PL" sz="1000" b="0" dirty="0" smtClean="0">
                          <a:latin typeface="+mj-lt"/>
                        </a:rPr>
                        <a:t>5</a:t>
                      </a:r>
                      <a:r>
                        <a:rPr lang="en-US" sz="1000" b="0" dirty="0" smtClean="0">
                          <a:latin typeface="+mj-lt"/>
                        </a:rPr>
                        <a:t>.</a:t>
                      </a:r>
                      <a:r>
                        <a:rPr lang="pl-PL" sz="1000" b="0" dirty="0" smtClean="0">
                          <a:latin typeface="+mj-lt"/>
                        </a:rPr>
                        <a:t>754</a:t>
                      </a:r>
                      <a:endParaRPr lang="en-US" sz="1600" dirty="0" smtClean="0">
                        <a:latin typeface="+mj-lt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b="1" dirty="0" smtClean="0">
                          <a:latin typeface="+mj-lt"/>
                        </a:rPr>
                        <a:t>Dyrektywa Rady 2002/60/WE </a:t>
                      </a:r>
                      <a:r>
                        <a:rPr lang="pl-PL" sz="1200" dirty="0" smtClean="0">
                          <a:latin typeface="+mj-lt"/>
                        </a:rPr>
                        <a:t>z dnia 27 czerwca 2002 r. ustanawiająca przepisy szczególne w celu zwalczania afrykańskiego pomoru świń oraz zmieniająca dyrektywę 92/119/EWG w zakresie choroby cieszyńskiej i afrykańskiego pomoru świń</a:t>
                      </a:r>
                      <a:endParaRPr lang="en-US" sz="12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i="0" dirty="0" smtClean="0">
                          <a:latin typeface="+mj-lt"/>
                        </a:rPr>
                        <a:t>Dz. U. UE L Nr 192 z 20.7.2002 r., str. 27-46</a:t>
                      </a:r>
                      <a:endParaRPr lang="en-US" sz="1000" i="0" dirty="0">
                        <a:latin typeface="+mj-lt"/>
                      </a:endParaRPr>
                    </a:p>
                  </a:txBody>
                  <a:tcPr vert="vert" anchor="ctr"/>
                </a:tc>
              </a:tr>
              <a:tr h="1026895">
                <a:tc>
                  <a:txBody>
                    <a:bodyPr/>
                    <a:lstStyle/>
                    <a:p>
                      <a:pPr algn="ctr"/>
                      <a:r>
                        <a:rPr lang="pl-PL" sz="1500" b="1" dirty="0" smtClean="0">
                          <a:latin typeface="+mj-lt"/>
                        </a:rPr>
                        <a:t>Rozporządzenie </a:t>
                      </a:r>
                      <a:r>
                        <a:rPr lang="pl-PL" sz="1500" b="1" dirty="0" err="1" smtClean="0">
                          <a:latin typeface="+mj-lt"/>
                        </a:rPr>
                        <a:t>MRiRW</a:t>
                      </a:r>
                      <a:r>
                        <a:rPr lang="pl-PL" sz="1500" b="1" dirty="0" smtClean="0">
                          <a:latin typeface="+mj-lt"/>
                        </a:rPr>
                        <a:t> z dnia 21 października 2016 r. </a:t>
                      </a:r>
                      <a:r>
                        <a:rPr lang="pl-PL" sz="1500" b="0" dirty="0" smtClean="0">
                          <a:latin typeface="+mj-lt"/>
                        </a:rPr>
                        <a:t>w sprawie produkcji produktów pochodzenia zwierzęcego pochodzących z obszaru podlegającego ograniczeniom w zakresie zdrowia zwierząt</a:t>
                      </a:r>
                      <a:endParaRPr lang="en-US" sz="15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 smtClean="0">
                          <a:latin typeface="+mj-lt"/>
                        </a:rPr>
                        <a:t>Dz.U.201</a:t>
                      </a:r>
                      <a:r>
                        <a:rPr lang="pl-PL" sz="1050" b="0" dirty="0" smtClean="0">
                          <a:latin typeface="+mj-lt"/>
                        </a:rPr>
                        <a:t>6</a:t>
                      </a:r>
                      <a:r>
                        <a:rPr lang="en-US" sz="1050" b="0" dirty="0" smtClean="0">
                          <a:latin typeface="+mj-lt"/>
                        </a:rPr>
                        <a:t>.</a:t>
                      </a:r>
                      <a:r>
                        <a:rPr lang="pl-PL" sz="1050" b="0" dirty="0" smtClean="0">
                          <a:latin typeface="+mj-lt"/>
                        </a:rPr>
                        <a:t>1762</a:t>
                      </a:r>
                      <a:endParaRPr lang="en-US" sz="3200" dirty="0" smtClean="0">
                        <a:latin typeface="+mj-lt"/>
                      </a:endParaRPr>
                    </a:p>
                  </a:txBody>
                  <a:tcPr vert="vert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latin typeface="+mj-lt"/>
                        </a:rPr>
                        <a:t>Dyrektywa Rady 2002/99/WE </a:t>
                      </a:r>
                      <a:r>
                        <a:rPr lang="pl-PL" sz="1200" b="0" dirty="0" smtClean="0">
                          <a:latin typeface="+mj-lt"/>
                        </a:rPr>
                        <a:t>z dnia 16 grudnia 2002 r. ustanawiająca przepisy o wymaganiach zdrowotnych dla zwierząt regulujące produkcję, przetwarzanie, dystrybucję oraz wprowadzanie produktów pochodzenia zwierzęcego przeznaczonych do spożycia przez ludzi</a:t>
                      </a:r>
                      <a:endParaRPr lang="en-US" sz="1200" b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000" i="0" dirty="0" smtClean="0">
                          <a:latin typeface="+mj-lt"/>
                        </a:rPr>
                        <a:t>Dz. U. UE L Nr 18 </a:t>
                      </a:r>
                    </a:p>
                    <a:p>
                      <a:pPr algn="ctr"/>
                      <a:r>
                        <a:rPr lang="pl-PL" sz="1000" i="0" dirty="0" smtClean="0">
                          <a:latin typeface="+mj-lt"/>
                        </a:rPr>
                        <a:t>z 23.1.2003 r., str. 11—20</a:t>
                      </a:r>
                      <a:endParaRPr lang="en-US" sz="1000" i="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vert="vert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72042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MIĘSO WIEPRZOWE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altLang="pl-PL" sz="1800" u="heavy" dirty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</a:rPr>
              <a:t>Scenariusz 3 – świnie przemieszczane z obszaru zagrożenia</a:t>
            </a:r>
            <a:endParaRPr lang="pl-PL" altLang="pl-PL" sz="1800" u="heavy" dirty="0" smtClean="0">
              <a:solidFill>
                <a:schemeClr val="tx1"/>
              </a:solidFill>
              <a:uFill>
                <a:solidFill>
                  <a:srgbClr val="FF0000"/>
                </a:solidFill>
              </a:uFill>
            </a:endParaRPr>
          </a:p>
        </p:txBody>
      </p:sp>
      <p:sp>
        <p:nvSpPr>
          <p:cNvPr id="22" name="Rectangle 3"/>
          <p:cNvSpPr txBox="1">
            <a:spLocks/>
          </p:cNvSpPr>
          <p:nvPr/>
        </p:nvSpPr>
        <p:spPr>
          <a:xfrm>
            <a:off x="456693" y="1098192"/>
            <a:ext cx="8171000" cy="38429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r>
              <a:rPr lang="pl-PL" sz="2000" dirty="0" smtClean="0">
                <a:solidFill>
                  <a:schemeClr val="tx1"/>
                </a:solidFill>
                <a:latin typeface="+mj-lt"/>
              </a:rPr>
              <a:t>* - Mięso wieprzowe, surowe wyroby mięsne, mięso mielone, mogą zostać poddane obróbce, zgodnie z parametrami gwarantującymi zniszczenie wirusa ASF, o których mowa w r</a:t>
            </a:r>
            <a:r>
              <a:rPr lang="pl-PL" sz="2000" dirty="0" smtClean="0">
                <a:latin typeface="+mj-lt"/>
              </a:rPr>
              <a:t>ozporządzeniu </a:t>
            </a:r>
            <a:r>
              <a:rPr lang="pl-PL" sz="2000" dirty="0" err="1">
                <a:latin typeface="+mj-lt"/>
              </a:rPr>
              <a:t>MRiRW</a:t>
            </a:r>
            <a:r>
              <a:rPr lang="pl-PL" sz="2000" dirty="0">
                <a:latin typeface="+mj-lt"/>
              </a:rPr>
              <a:t> z dnia 21 października 2016 r. w sprawie produkcji produktów pochodzenia zwierzęcego pochodzących z obszaru podlegającego ograniczeniom w zakresie zdrowia </a:t>
            </a:r>
            <a:r>
              <a:rPr lang="pl-PL" sz="2000" dirty="0" smtClean="0">
                <a:latin typeface="+mj-lt"/>
              </a:rPr>
              <a:t>zwierząt (Dz. U. z 2016r. Poz. 1762). Tak uzyskane produkty mięsne mogą być oznakowane weterynaryjnym znakiem identyfikacyjnym </a:t>
            </a:r>
            <a:r>
              <a:rPr lang="pl-PL" sz="2000" b="1" dirty="0" smtClean="0">
                <a:solidFill>
                  <a:srgbClr val="0000FF"/>
                </a:solidFill>
                <a:latin typeface="+mj-lt"/>
              </a:rPr>
              <a:t>w kształcie owalu</a:t>
            </a:r>
            <a:r>
              <a:rPr lang="pl-PL" sz="2000" dirty="0" smtClean="0">
                <a:latin typeface="+mj-lt"/>
              </a:rPr>
              <a:t>. </a:t>
            </a:r>
            <a:r>
              <a:rPr lang="pl-PL" sz="2000" dirty="0">
                <a:latin typeface="+mj-lt"/>
              </a:rPr>
              <a:t> </a:t>
            </a:r>
            <a:r>
              <a:rPr lang="pl-PL" sz="2000" dirty="0" smtClean="0">
                <a:latin typeface="+mj-lt"/>
              </a:rPr>
              <a:t>Dystrybucja bez ograniczeń.</a:t>
            </a:r>
            <a:endParaRPr lang="pl-PL" sz="200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2167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72042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MIĘSO WIEPRZOWE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altLang="pl-PL" sz="1800" u="heavy" dirty="0">
                <a:solidFill>
                  <a:schemeClr val="tx1"/>
                </a:solidFill>
                <a:uFill>
                  <a:solidFill>
                    <a:srgbClr val="FF66FF"/>
                  </a:solidFill>
                </a:uFill>
              </a:rPr>
              <a:t>Scenariusz </a:t>
            </a:r>
            <a:r>
              <a:rPr lang="pl-PL" altLang="pl-PL" sz="1800" u="heavy" dirty="0" smtClean="0">
                <a:solidFill>
                  <a:schemeClr val="tx1"/>
                </a:solidFill>
                <a:uFill>
                  <a:solidFill>
                    <a:srgbClr val="FF66FF"/>
                  </a:solidFill>
                </a:uFill>
              </a:rPr>
              <a:t>A i B </a:t>
            </a:r>
            <a:r>
              <a:rPr lang="pl-PL" altLang="pl-PL" sz="1800" u="heavy" dirty="0">
                <a:solidFill>
                  <a:schemeClr val="tx1"/>
                </a:solidFill>
                <a:uFill>
                  <a:solidFill>
                    <a:srgbClr val="FF66FF"/>
                  </a:solidFill>
                </a:uFill>
              </a:rPr>
              <a:t>– świnie przemieszczane z obszaru </a:t>
            </a:r>
            <a:r>
              <a:rPr lang="pl-PL" altLang="pl-PL" sz="1800" u="heavy" dirty="0" smtClean="0">
                <a:solidFill>
                  <a:schemeClr val="tx1"/>
                </a:solidFill>
                <a:uFill>
                  <a:solidFill>
                    <a:srgbClr val="FF66FF"/>
                  </a:solidFill>
                </a:uFill>
              </a:rPr>
              <a:t>zapowietrzonego i zagrożonego</a:t>
            </a:r>
          </a:p>
        </p:txBody>
      </p:sp>
      <p:sp>
        <p:nvSpPr>
          <p:cNvPr id="22" name="Rectangle 3"/>
          <p:cNvSpPr txBox="1">
            <a:spLocks/>
          </p:cNvSpPr>
          <p:nvPr/>
        </p:nvSpPr>
        <p:spPr>
          <a:xfrm>
            <a:off x="456693" y="1098192"/>
            <a:ext cx="8171000" cy="38429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endParaRPr lang="pl-PL" sz="2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56693" y="1052736"/>
            <a:ext cx="8219763" cy="2119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r>
              <a:rPr lang="pl-PL" dirty="0" smtClean="0">
                <a:solidFill>
                  <a:schemeClr val="tx1"/>
                </a:solidFill>
                <a:latin typeface="+mj-lt"/>
              </a:rPr>
              <a:t>Gdy świnie pochodzą z gospodarstw </a:t>
            </a:r>
            <a:r>
              <a:rPr lang="pl-PL" b="1" u="sng" dirty="0" smtClean="0">
                <a:solidFill>
                  <a:srgbClr val="FF66FF"/>
                </a:solidFill>
                <a:latin typeface="+mj-lt"/>
              </a:rPr>
              <a:t>LUB</a:t>
            </a:r>
            <a:r>
              <a:rPr lang="pl-PL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pl-PL" dirty="0">
                <a:solidFill>
                  <a:schemeClr val="tx1"/>
                </a:solidFill>
                <a:latin typeface="+mj-lt"/>
              </a:rPr>
              <a:t>trafiają do </a:t>
            </a:r>
            <a:r>
              <a:rPr lang="pl-PL" dirty="0" smtClean="0">
                <a:solidFill>
                  <a:schemeClr val="tx1"/>
                </a:solidFill>
                <a:latin typeface="+mj-lt"/>
              </a:rPr>
              <a:t>rzeźni, zlokalizowanych na </a:t>
            </a:r>
            <a:r>
              <a:rPr lang="pl-PL" dirty="0">
                <a:solidFill>
                  <a:schemeClr val="tx1"/>
                </a:solidFill>
                <a:latin typeface="+mj-lt"/>
              </a:rPr>
              <a:t>obszarze zapowietrzonym </a:t>
            </a:r>
            <a:r>
              <a:rPr lang="pl-PL" dirty="0" smtClean="0">
                <a:solidFill>
                  <a:schemeClr val="tx1"/>
                </a:solidFill>
                <a:latin typeface="+mj-lt"/>
              </a:rPr>
              <a:t>lub zagrożonym, wyznaczonych w związku </a:t>
            </a:r>
            <a:br>
              <a:rPr lang="pl-PL" dirty="0" smtClean="0">
                <a:solidFill>
                  <a:schemeClr val="tx1"/>
                </a:solidFill>
                <a:latin typeface="+mj-lt"/>
              </a:rPr>
            </a:br>
            <a:r>
              <a:rPr lang="pl-PL" dirty="0" smtClean="0">
                <a:solidFill>
                  <a:schemeClr val="tx1"/>
                </a:solidFill>
                <a:latin typeface="+mj-lt"/>
              </a:rPr>
              <a:t>z wystąpieniem ogniska ASF u świń, świeże mięso znakuje się specjalnym znakiem jakości zdrowotnej:</a:t>
            </a:r>
          </a:p>
        </p:txBody>
      </p:sp>
      <p:grpSp>
        <p:nvGrpSpPr>
          <p:cNvPr id="5" name="Grupa 4"/>
          <p:cNvGrpSpPr/>
          <p:nvPr/>
        </p:nvGrpSpPr>
        <p:grpSpPr>
          <a:xfrm>
            <a:off x="2776202" y="3176902"/>
            <a:ext cx="3871926" cy="2385556"/>
            <a:chOff x="5031252" y="3636812"/>
            <a:chExt cx="3871926" cy="2385556"/>
          </a:xfrm>
        </p:grpSpPr>
        <p:grpSp>
          <p:nvGrpSpPr>
            <p:cNvPr id="6" name="Grupa 5"/>
            <p:cNvGrpSpPr/>
            <p:nvPr/>
          </p:nvGrpSpPr>
          <p:grpSpPr>
            <a:xfrm>
              <a:off x="5031252" y="3636812"/>
              <a:ext cx="3871926" cy="2385556"/>
              <a:chOff x="4477727" y="2528443"/>
              <a:chExt cx="3871926" cy="2385556"/>
            </a:xfrm>
          </p:grpSpPr>
          <p:cxnSp>
            <p:nvCxnSpPr>
              <p:cNvPr id="9" name="Łącznik prostoliniowy 8"/>
              <p:cNvCxnSpPr/>
              <p:nvPr/>
            </p:nvCxnSpPr>
            <p:spPr>
              <a:xfrm flipV="1">
                <a:off x="7900985" y="2681751"/>
                <a:ext cx="0" cy="114373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Łącznik prosty ze strzałką 9"/>
              <p:cNvCxnSpPr/>
              <p:nvPr/>
            </p:nvCxnSpPr>
            <p:spPr>
              <a:xfrm>
                <a:off x="6940851" y="2705566"/>
                <a:ext cx="950393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Łącznik prostoliniowy 10"/>
              <p:cNvCxnSpPr/>
              <p:nvPr/>
            </p:nvCxnSpPr>
            <p:spPr>
              <a:xfrm flipV="1">
                <a:off x="4477727" y="2690140"/>
                <a:ext cx="0" cy="114373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Grupa 11"/>
              <p:cNvGrpSpPr/>
              <p:nvPr/>
            </p:nvGrpSpPr>
            <p:grpSpPr>
              <a:xfrm>
                <a:off x="4478290" y="2528443"/>
                <a:ext cx="3871363" cy="2385556"/>
                <a:chOff x="4478290" y="2528443"/>
                <a:chExt cx="3871363" cy="2385556"/>
              </a:xfrm>
            </p:grpSpPr>
            <p:grpSp>
              <p:nvGrpSpPr>
                <p:cNvPr id="13" name="Grupa 12"/>
                <p:cNvGrpSpPr/>
                <p:nvPr/>
              </p:nvGrpSpPr>
              <p:grpSpPr>
                <a:xfrm>
                  <a:off x="4478290" y="2710328"/>
                  <a:ext cx="3398665" cy="2203671"/>
                  <a:chOff x="4478290" y="2710328"/>
                  <a:chExt cx="3398665" cy="2203671"/>
                </a:xfrm>
              </p:grpSpPr>
              <p:sp>
                <p:nvSpPr>
                  <p:cNvPr id="20" name="Elipsa 19"/>
                  <p:cNvSpPr/>
                  <p:nvPr/>
                </p:nvSpPr>
                <p:spPr>
                  <a:xfrm>
                    <a:off x="4492579" y="2897775"/>
                    <a:ext cx="3384376" cy="2016224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3600" b="1" dirty="0" smtClean="0">
                        <a:solidFill>
                          <a:schemeClr val="tx1"/>
                        </a:solidFill>
                        <a:latin typeface="+mj-lt"/>
                      </a:rPr>
                      <a:t>PL</a:t>
                    </a:r>
                  </a:p>
                  <a:p>
                    <a:pPr algn="ctr"/>
                    <a:r>
                      <a:rPr lang="pl-PL" sz="3600" b="1" dirty="0" smtClean="0">
                        <a:solidFill>
                          <a:schemeClr val="tx1"/>
                        </a:solidFill>
                        <a:latin typeface="+mj-lt"/>
                      </a:rPr>
                      <a:t>12345678</a:t>
                    </a:r>
                  </a:p>
                  <a:p>
                    <a:pPr algn="ctr"/>
                    <a:r>
                      <a:rPr lang="pl-PL" sz="3600" b="1" dirty="0" smtClean="0">
                        <a:solidFill>
                          <a:schemeClr val="tx1"/>
                        </a:solidFill>
                        <a:latin typeface="+mj-lt"/>
                      </a:rPr>
                      <a:t>WE</a:t>
                    </a:r>
                    <a:endParaRPr lang="en-GB" sz="3600" b="1" dirty="0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cxnSp>
                <p:nvCxnSpPr>
                  <p:cNvPr id="21" name="Łącznik prosty ze strzałką 20"/>
                  <p:cNvCxnSpPr/>
                  <p:nvPr/>
                </p:nvCxnSpPr>
                <p:spPr>
                  <a:xfrm flipH="1" flipV="1">
                    <a:off x="4478290" y="2710328"/>
                    <a:ext cx="818554" cy="1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14" name="pole tekstowe 13"/>
                <p:cNvSpPr txBox="1"/>
                <p:nvPr/>
              </p:nvSpPr>
              <p:spPr>
                <a:xfrm>
                  <a:off x="5491543" y="2528443"/>
                  <a:ext cx="14670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l-PL" dirty="0">
                      <a:solidFill>
                        <a:schemeClr val="tx1"/>
                      </a:solidFill>
                      <a:latin typeface="+mj-lt"/>
                    </a:rPr>
                    <a:t>m</a:t>
                  </a:r>
                  <a:r>
                    <a:rPr lang="pl-PL" dirty="0" smtClean="0">
                      <a:solidFill>
                        <a:schemeClr val="tx1"/>
                      </a:solidFill>
                      <a:latin typeface="+mj-lt"/>
                    </a:rPr>
                    <a:t>in. 6,5 cm</a:t>
                  </a:r>
                  <a:endParaRPr lang="en-GB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cxnSp>
              <p:nvCxnSpPr>
                <p:cNvPr id="15" name="Łącznik prostoliniowy 14"/>
                <p:cNvCxnSpPr/>
                <p:nvPr/>
              </p:nvCxnSpPr>
              <p:spPr>
                <a:xfrm>
                  <a:off x="6180193" y="2873960"/>
                  <a:ext cx="1984794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Łącznik prostoliniowy 15"/>
                <p:cNvCxnSpPr/>
                <p:nvPr/>
              </p:nvCxnSpPr>
              <p:spPr>
                <a:xfrm>
                  <a:off x="6164083" y="4913999"/>
                  <a:ext cx="1984794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Łącznik prosty ze strzałką 16"/>
                <p:cNvCxnSpPr/>
                <p:nvPr/>
              </p:nvCxnSpPr>
              <p:spPr>
                <a:xfrm>
                  <a:off x="8148877" y="4553959"/>
                  <a:ext cx="0" cy="36004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Łącznik prosty ze strzałką 17"/>
                <p:cNvCxnSpPr/>
                <p:nvPr/>
              </p:nvCxnSpPr>
              <p:spPr>
                <a:xfrm flipV="1">
                  <a:off x="8148877" y="2873961"/>
                  <a:ext cx="1" cy="23983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" name="pole tekstowe 18"/>
                <p:cNvSpPr txBox="1"/>
                <p:nvPr/>
              </p:nvSpPr>
              <p:spPr>
                <a:xfrm rot="5400000">
                  <a:off x="7431453" y="3649213"/>
                  <a:ext cx="14670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l-PL" dirty="0">
                      <a:solidFill>
                        <a:schemeClr val="tx1"/>
                      </a:solidFill>
                      <a:latin typeface="+mj-lt"/>
                    </a:rPr>
                    <a:t>m</a:t>
                  </a:r>
                  <a:r>
                    <a:rPr lang="pl-PL" dirty="0" smtClean="0">
                      <a:solidFill>
                        <a:schemeClr val="tx1"/>
                      </a:solidFill>
                      <a:latin typeface="+mj-lt"/>
                    </a:rPr>
                    <a:t>in. 4,5 cm</a:t>
                  </a:r>
                  <a:endParaRPr lang="en-GB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</p:grpSp>
        </p:grpSp>
        <p:cxnSp>
          <p:nvCxnSpPr>
            <p:cNvPr id="7" name="Łącznik prostoliniowy 6"/>
            <p:cNvCxnSpPr/>
            <p:nvPr/>
          </p:nvCxnSpPr>
          <p:spPr>
            <a:xfrm flipH="1">
              <a:off x="5801841" y="4206565"/>
              <a:ext cx="1797510" cy="16357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Łącznik prostoliniowy 7"/>
            <p:cNvCxnSpPr/>
            <p:nvPr/>
          </p:nvCxnSpPr>
          <p:spPr>
            <a:xfrm>
              <a:off x="5723605" y="4206565"/>
              <a:ext cx="1875746" cy="163578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upa 22"/>
          <p:cNvGrpSpPr/>
          <p:nvPr/>
        </p:nvGrpSpPr>
        <p:grpSpPr>
          <a:xfrm>
            <a:off x="2791054" y="3172326"/>
            <a:ext cx="3871926" cy="2385556"/>
            <a:chOff x="4904488" y="3861048"/>
            <a:chExt cx="3871926" cy="2385556"/>
          </a:xfrm>
        </p:grpSpPr>
        <p:grpSp>
          <p:nvGrpSpPr>
            <p:cNvPr id="24" name="Grupa 23"/>
            <p:cNvGrpSpPr/>
            <p:nvPr/>
          </p:nvGrpSpPr>
          <p:grpSpPr>
            <a:xfrm>
              <a:off x="4904488" y="3861048"/>
              <a:ext cx="3871926" cy="2385556"/>
              <a:chOff x="4477727" y="2528443"/>
              <a:chExt cx="3871926" cy="2385556"/>
            </a:xfrm>
          </p:grpSpPr>
          <p:cxnSp>
            <p:nvCxnSpPr>
              <p:cNvPr id="27" name="Łącznik prostoliniowy 26"/>
              <p:cNvCxnSpPr/>
              <p:nvPr/>
            </p:nvCxnSpPr>
            <p:spPr>
              <a:xfrm flipV="1">
                <a:off x="7900985" y="2681751"/>
                <a:ext cx="0" cy="114373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Łącznik prosty ze strzałką 27"/>
              <p:cNvCxnSpPr/>
              <p:nvPr/>
            </p:nvCxnSpPr>
            <p:spPr>
              <a:xfrm>
                <a:off x="6940851" y="2705566"/>
                <a:ext cx="950393" cy="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Łącznik prostoliniowy 28"/>
              <p:cNvCxnSpPr/>
              <p:nvPr/>
            </p:nvCxnSpPr>
            <p:spPr>
              <a:xfrm flipV="1">
                <a:off x="4477727" y="2690140"/>
                <a:ext cx="0" cy="114373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upa 29"/>
              <p:cNvGrpSpPr/>
              <p:nvPr/>
            </p:nvGrpSpPr>
            <p:grpSpPr>
              <a:xfrm>
                <a:off x="4478290" y="2528443"/>
                <a:ext cx="3871363" cy="2385556"/>
                <a:chOff x="4478290" y="2528443"/>
                <a:chExt cx="3871363" cy="2385556"/>
              </a:xfrm>
            </p:grpSpPr>
            <p:grpSp>
              <p:nvGrpSpPr>
                <p:cNvPr id="31" name="Grupa 30"/>
                <p:cNvGrpSpPr/>
                <p:nvPr/>
              </p:nvGrpSpPr>
              <p:grpSpPr>
                <a:xfrm>
                  <a:off x="4478290" y="2710328"/>
                  <a:ext cx="3398665" cy="2203671"/>
                  <a:chOff x="4478290" y="2710328"/>
                  <a:chExt cx="3398665" cy="2203671"/>
                </a:xfrm>
              </p:grpSpPr>
              <p:sp>
                <p:nvSpPr>
                  <p:cNvPr id="38" name="Elipsa 37"/>
                  <p:cNvSpPr/>
                  <p:nvPr/>
                </p:nvSpPr>
                <p:spPr>
                  <a:xfrm>
                    <a:off x="4492579" y="2897775"/>
                    <a:ext cx="3384376" cy="2016224"/>
                  </a:xfrm>
                  <a:prstGeom prst="ellipse">
                    <a:avLst/>
                  </a:prstGeom>
                  <a:solidFill>
                    <a:schemeClr val="bg1"/>
                  </a:solidFill>
                  <a:ln w="635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pl-PL" sz="3600" b="1" dirty="0" smtClean="0">
                        <a:solidFill>
                          <a:schemeClr val="tx1"/>
                        </a:solidFill>
                        <a:latin typeface="+mj-lt"/>
                      </a:rPr>
                      <a:t>PL</a:t>
                    </a:r>
                  </a:p>
                  <a:p>
                    <a:pPr algn="ctr"/>
                    <a:r>
                      <a:rPr lang="pl-PL" sz="3600" b="1" dirty="0" smtClean="0">
                        <a:solidFill>
                          <a:schemeClr val="tx1"/>
                        </a:solidFill>
                        <a:latin typeface="+mj-lt"/>
                      </a:rPr>
                      <a:t>12345678</a:t>
                    </a:r>
                  </a:p>
                  <a:p>
                    <a:pPr algn="ctr"/>
                    <a:r>
                      <a:rPr lang="pl-PL" sz="3600" b="1" dirty="0" smtClean="0">
                        <a:solidFill>
                          <a:schemeClr val="tx1"/>
                        </a:solidFill>
                        <a:latin typeface="+mj-lt"/>
                      </a:rPr>
                      <a:t>WE</a:t>
                    </a:r>
                    <a:endParaRPr lang="en-GB" sz="3600" b="1" dirty="0">
                      <a:solidFill>
                        <a:schemeClr val="tx1"/>
                      </a:solidFill>
                      <a:latin typeface="+mj-lt"/>
                    </a:endParaRPr>
                  </a:p>
                </p:txBody>
              </p:sp>
              <p:cxnSp>
                <p:nvCxnSpPr>
                  <p:cNvPr id="39" name="Łącznik prosty ze strzałką 38"/>
                  <p:cNvCxnSpPr/>
                  <p:nvPr/>
                </p:nvCxnSpPr>
                <p:spPr>
                  <a:xfrm flipH="1" flipV="1">
                    <a:off x="4478290" y="2710328"/>
                    <a:ext cx="818554" cy="1"/>
                  </a:xfrm>
                  <a:prstGeom prst="straightConnector1">
                    <a:avLst/>
                  </a:prstGeom>
                  <a:ln w="19050">
                    <a:solidFill>
                      <a:schemeClr val="tx1"/>
                    </a:solidFill>
                    <a:tailEnd type="arrow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2" name="pole tekstowe 31"/>
                <p:cNvSpPr txBox="1"/>
                <p:nvPr/>
              </p:nvSpPr>
              <p:spPr>
                <a:xfrm>
                  <a:off x="5491543" y="2528443"/>
                  <a:ext cx="14670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l-PL" dirty="0">
                      <a:solidFill>
                        <a:schemeClr val="tx1"/>
                      </a:solidFill>
                      <a:latin typeface="+mj-lt"/>
                    </a:rPr>
                    <a:t>m</a:t>
                  </a:r>
                  <a:r>
                    <a:rPr lang="pl-PL" dirty="0" smtClean="0">
                      <a:solidFill>
                        <a:schemeClr val="tx1"/>
                      </a:solidFill>
                      <a:latin typeface="+mj-lt"/>
                    </a:rPr>
                    <a:t>in. 6,5 cm</a:t>
                  </a:r>
                  <a:endParaRPr lang="en-GB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cxnSp>
              <p:nvCxnSpPr>
                <p:cNvPr id="33" name="Łącznik prostoliniowy 32"/>
                <p:cNvCxnSpPr/>
                <p:nvPr/>
              </p:nvCxnSpPr>
              <p:spPr>
                <a:xfrm>
                  <a:off x="6180193" y="2873960"/>
                  <a:ext cx="1984794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Łącznik prostoliniowy 33"/>
                <p:cNvCxnSpPr/>
                <p:nvPr/>
              </p:nvCxnSpPr>
              <p:spPr>
                <a:xfrm>
                  <a:off x="6164083" y="4913999"/>
                  <a:ext cx="1984794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Łącznik prosty ze strzałką 34"/>
                <p:cNvCxnSpPr/>
                <p:nvPr/>
              </p:nvCxnSpPr>
              <p:spPr>
                <a:xfrm>
                  <a:off x="8148877" y="4553959"/>
                  <a:ext cx="0" cy="360040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Łącznik prosty ze strzałką 35"/>
                <p:cNvCxnSpPr/>
                <p:nvPr/>
              </p:nvCxnSpPr>
              <p:spPr>
                <a:xfrm flipV="1">
                  <a:off x="8148877" y="2873961"/>
                  <a:ext cx="1" cy="239838"/>
                </a:xfrm>
                <a:prstGeom prst="straightConnector1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7" name="pole tekstowe 36"/>
                <p:cNvSpPr txBox="1"/>
                <p:nvPr/>
              </p:nvSpPr>
              <p:spPr>
                <a:xfrm rot="5400000">
                  <a:off x="7431453" y="3649213"/>
                  <a:ext cx="14670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pl-PL" dirty="0">
                      <a:solidFill>
                        <a:schemeClr val="tx1"/>
                      </a:solidFill>
                      <a:latin typeface="+mj-lt"/>
                    </a:rPr>
                    <a:t>m</a:t>
                  </a:r>
                  <a:r>
                    <a:rPr lang="pl-PL" dirty="0" smtClean="0">
                      <a:solidFill>
                        <a:schemeClr val="tx1"/>
                      </a:solidFill>
                      <a:latin typeface="+mj-lt"/>
                    </a:rPr>
                    <a:t>in. 4,5 cm</a:t>
                  </a:r>
                  <a:endParaRPr lang="en-GB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</p:grpSp>
        </p:grpSp>
        <p:cxnSp>
          <p:nvCxnSpPr>
            <p:cNvPr id="25" name="Łącznik prostoliniowy 24"/>
            <p:cNvCxnSpPr>
              <a:stCxn id="32" idx="2"/>
              <a:endCxn id="38" idx="4"/>
            </p:cNvCxnSpPr>
            <p:nvPr/>
          </p:nvCxnSpPr>
          <p:spPr>
            <a:xfrm flipH="1">
              <a:off x="6611528" y="4230380"/>
              <a:ext cx="40310" cy="201622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Łącznik prostoliniowy 25"/>
            <p:cNvCxnSpPr>
              <a:stCxn id="38" idx="2"/>
              <a:endCxn id="38" idx="6"/>
            </p:cNvCxnSpPr>
            <p:nvPr/>
          </p:nvCxnSpPr>
          <p:spPr>
            <a:xfrm>
              <a:off x="4919340" y="5238492"/>
              <a:ext cx="3384376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0663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72042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MIĘSO WIEPRZOWE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altLang="pl-PL" sz="1800" u="heavy" dirty="0">
                <a:solidFill>
                  <a:schemeClr val="tx1"/>
                </a:solidFill>
                <a:uFill>
                  <a:solidFill>
                    <a:srgbClr val="FF66FF"/>
                  </a:solidFill>
                </a:uFill>
              </a:rPr>
              <a:t>Scenariusz </a:t>
            </a:r>
            <a:r>
              <a:rPr lang="pl-PL" altLang="pl-PL" sz="1800" u="heavy" dirty="0" smtClean="0">
                <a:solidFill>
                  <a:schemeClr val="tx1"/>
                </a:solidFill>
                <a:uFill>
                  <a:solidFill>
                    <a:srgbClr val="FF66FF"/>
                  </a:solidFill>
                </a:uFill>
              </a:rPr>
              <a:t>A i B </a:t>
            </a:r>
            <a:r>
              <a:rPr lang="pl-PL" altLang="pl-PL" sz="1800" u="heavy" dirty="0">
                <a:solidFill>
                  <a:schemeClr val="tx1"/>
                </a:solidFill>
                <a:uFill>
                  <a:solidFill>
                    <a:srgbClr val="FF66FF"/>
                  </a:solidFill>
                </a:uFill>
              </a:rPr>
              <a:t>– świnie przemieszczane z obszaru </a:t>
            </a:r>
            <a:r>
              <a:rPr lang="pl-PL" altLang="pl-PL" sz="1800" u="heavy" dirty="0" smtClean="0">
                <a:solidFill>
                  <a:schemeClr val="tx1"/>
                </a:solidFill>
                <a:uFill>
                  <a:solidFill>
                    <a:srgbClr val="FF66FF"/>
                  </a:solidFill>
                </a:uFill>
              </a:rPr>
              <a:t>zapowietrzonego i zagrożonego</a:t>
            </a:r>
          </a:p>
        </p:txBody>
      </p:sp>
      <p:sp>
        <p:nvSpPr>
          <p:cNvPr id="22" name="Rectangle 3"/>
          <p:cNvSpPr txBox="1">
            <a:spLocks/>
          </p:cNvSpPr>
          <p:nvPr/>
        </p:nvSpPr>
        <p:spPr>
          <a:xfrm>
            <a:off x="456693" y="1098192"/>
            <a:ext cx="8171000" cy="38429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endParaRPr lang="pl-PL" sz="2000" dirty="0" smtClean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456693" y="1098192"/>
            <a:ext cx="82203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 smtClean="0">
                <a:solidFill>
                  <a:schemeClr val="tx1"/>
                </a:solidFill>
                <a:latin typeface="+mj-lt"/>
              </a:rPr>
              <a:t>Obszar zapowietrzony i zagrożony jest określony w rozporządzeniu </a:t>
            </a:r>
            <a:r>
              <a:rPr lang="pl-PL" sz="2400" dirty="0">
                <a:solidFill>
                  <a:schemeClr val="tx1"/>
                </a:solidFill>
                <a:latin typeface="+mj-lt"/>
              </a:rPr>
              <a:t>powiatowego lekarza </a:t>
            </a:r>
            <a:r>
              <a:rPr lang="pl-PL" sz="2400" dirty="0" smtClean="0">
                <a:solidFill>
                  <a:schemeClr val="tx1"/>
                </a:solidFill>
                <a:latin typeface="+mj-lt"/>
              </a:rPr>
              <a:t>weterynarii. Może być również na tą okoliczność wydane rozporządzenie </a:t>
            </a:r>
            <a:r>
              <a:rPr lang="pl-PL" sz="2400" dirty="0">
                <a:solidFill>
                  <a:schemeClr val="tx1"/>
                </a:solidFill>
                <a:latin typeface="+mj-lt"/>
              </a:rPr>
              <a:t>wojewody </a:t>
            </a:r>
            <a:r>
              <a:rPr lang="pl-PL" sz="2400" dirty="0" smtClean="0">
                <a:solidFill>
                  <a:schemeClr val="tx1"/>
                </a:solidFill>
                <a:latin typeface="+mj-lt"/>
              </a:rPr>
              <a:t>(jeśli ww. obszary obejmują więcej niż 1 powiat) lub </a:t>
            </a:r>
            <a:r>
              <a:rPr lang="pl-PL" sz="2400" dirty="0">
                <a:solidFill>
                  <a:schemeClr val="tx1"/>
                </a:solidFill>
                <a:latin typeface="+mj-lt"/>
              </a:rPr>
              <a:t>Ministra Rolnictwa i Rozwoju </a:t>
            </a:r>
            <a:r>
              <a:rPr lang="pl-PL" sz="2400" dirty="0" smtClean="0">
                <a:solidFill>
                  <a:schemeClr val="tx1"/>
                </a:solidFill>
                <a:latin typeface="+mj-lt"/>
              </a:rPr>
              <a:t>Wsi (</a:t>
            </a:r>
            <a:r>
              <a:rPr lang="pl-PL" sz="2400" dirty="0">
                <a:solidFill>
                  <a:schemeClr val="tx1"/>
                </a:solidFill>
                <a:latin typeface="+mj-lt"/>
              </a:rPr>
              <a:t>jeśli obszary obejmują więcej niż 1 </a:t>
            </a:r>
            <a:r>
              <a:rPr lang="pl-PL" sz="2400" dirty="0" smtClean="0">
                <a:solidFill>
                  <a:schemeClr val="tx1"/>
                </a:solidFill>
                <a:latin typeface="+mj-lt"/>
              </a:rPr>
              <a:t>województwo).</a:t>
            </a:r>
            <a:endParaRPr lang="en-GB" sz="2400" dirty="0">
              <a:latin typeface="+mj-lt"/>
            </a:endParaRPr>
          </a:p>
        </p:txBody>
      </p:sp>
      <p:sp>
        <p:nvSpPr>
          <p:cNvPr id="40" name="pole tekstowe 39"/>
          <p:cNvSpPr txBox="1"/>
          <p:nvPr/>
        </p:nvSpPr>
        <p:spPr>
          <a:xfrm>
            <a:off x="456692" y="3645024"/>
            <a:ext cx="82203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dirty="0" smtClean="0">
                <a:solidFill>
                  <a:schemeClr val="tx1"/>
                </a:solidFill>
                <a:latin typeface="+mj-lt"/>
              </a:rPr>
              <a:t>Świeże mięso oznakowane specjalnym znakiem jakości zdrowotnej może być wyłącznie poddane obróbce, o której mowa w </a:t>
            </a:r>
            <a:r>
              <a:rPr lang="pl-PL" sz="2400" dirty="0">
                <a:solidFill>
                  <a:schemeClr val="tx1"/>
                </a:solidFill>
                <a:latin typeface="+mj-lt"/>
              </a:rPr>
              <a:t>rozporządzeniu </a:t>
            </a:r>
            <a:r>
              <a:rPr lang="pl-PL" sz="2400" dirty="0" err="1">
                <a:solidFill>
                  <a:schemeClr val="tx1"/>
                </a:solidFill>
                <a:latin typeface="+mj-lt"/>
              </a:rPr>
              <a:t>MRiRW</a:t>
            </a:r>
            <a:r>
              <a:rPr lang="pl-PL" sz="2400" dirty="0">
                <a:solidFill>
                  <a:schemeClr val="tx1"/>
                </a:solidFill>
                <a:latin typeface="+mj-lt"/>
              </a:rPr>
              <a:t> </a:t>
            </a:r>
            <a:r>
              <a:rPr lang="pl-PL" sz="2400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+mj-lt"/>
              </a:rPr>
            </a:br>
            <a:r>
              <a:rPr lang="pl-PL" sz="2400" dirty="0" smtClean="0">
                <a:solidFill>
                  <a:schemeClr val="tx1"/>
                </a:solidFill>
                <a:latin typeface="+mj-lt"/>
              </a:rPr>
              <a:t>z </a:t>
            </a:r>
            <a:r>
              <a:rPr lang="pl-PL" sz="2400" dirty="0">
                <a:solidFill>
                  <a:schemeClr val="tx1"/>
                </a:solidFill>
                <a:latin typeface="+mj-lt"/>
              </a:rPr>
              <a:t>dnia 21 października 2016 r. w sprawie produkcji produktów pochodzenia zwierzęcego pochodzących z obszaru podlegającego ograniczeniom </a:t>
            </a:r>
            <a:r>
              <a:rPr lang="pl-PL" sz="2400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pl-PL" sz="2400" dirty="0" smtClean="0">
                <a:solidFill>
                  <a:schemeClr val="tx1"/>
                </a:solidFill>
                <a:latin typeface="+mj-lt"/>
              </a:rPr>
            </a:br>
            <a:r>
              <a:rPr lang="pl-PL" sz="2400" dirty="0" smtClean="0">
                <a:solidFill>
                  <a:schemeClr val="tx1"/>
                </a:solidFill>
                <a:latin typeface="+mj-lt"/>
              </a:rPr>
              <a:t>w </a:t>
            </a:r>
            <a:r>
              <a:rPr lang="pl-PL" sz="2400" dirty="0">
                <a:solidFill>
                  <a:schemeClr val="tx1"/>
                </a:solidFill>
                <a:latin typeface="+mj-lt"/>
              </a:rPr>
              <a:t>zakresie zdrowia zwierząt (Dz. U. z 2016r. Poz. 1762)</a:t>
            </a:r>
            <a:r>
              <a:rPr lang="pl-PL" sz="2400" dirty="0" smtClean="0">
                <a:solidFill>
                  <a:schemeClr val="tx1"/>
                </a:solidFill>
                <a:latin typeface="+mj-lt"/>
              </a:rPr>
              <a:t> </a:t>
            </a:r>
            <a:endParaRPr lang="en-GB" sz="24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820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72042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MIĘSO WIEPRZOWE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altLang="pl-PL" sz="2200" b="1" dirty="0" smtClean="0">
                <a:solidFill>
                  <a:schemeClr val="tx1"/>
                </a:solidFill>
                <a:uFill>
                  <a:solidFill>
                    <a:srgbClr val="FF66FF"/>
                  </a:solidFill>
                </a:uFill>
              </a:rPr>
              <a:t>SPECUSTAWA</a:t>
            </a: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56693" y="1052736"/>
            <a:ext cx="8219763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W ramach ograniczenia skutków wystąpienia choroby afrykańskiego pomoru świń, została opracowana i wdrożona tzw. „specustawa” oraz  rozporządzenia wykonawcze </a:t>
            </a:r>
            <a:r>
              <a:rPr lang="pl-PL" sz="1800" dirty="0" err="1" smtClean="0">
                <a:solidFill>
                  <a:schemeClr val="tx1"/>
                </a:solidFill>
                <a:latin typeface="+mj-lt"/>
              </a:rPr>
              <a:t>MRiRW</a:t>
            </a: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 określające obszary objęte „specustawą” dla gospodarstw oraz wymogi dotyczące produktów mięsnych.</a:t>
            </a:r>
          </a:p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endParaRPr lang="pl-PL" sz="1800" dirty="0" smtClean="0">
              <a:solidFill>
                <a:schemeClr val="tx1"/>
              </a:solidFill>
              <a:latin typeface="+mj-lt"/>
            </a:endParaRPr>
          </a:p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Specyficzne wymagania:</a:t>
            </a:r>
          </a:p>
          <a:p>
            <a:pPr marL="285750" indent="-285750" algn="just" fontAlgn="auto">
              <a:spcAft>
                <a:spcPts val="0"/>
              </a:spcAft>
              <a:defRPr/>
            </a:pPr>
            <a:r>
              <a:rPr lang="pl-PL" sz="1800" dirty="0" smtClean="0">
                <a:latin typeface="+mj-lt"/>
              </a:rPr>
              <a:t>świnie utrzymywane </a:t>
            </a:r>
            <a:r>
              <a:rPr lang="pl-PL" sz="1800" dirty="0">
                <a:latin typeface="+mj-lt"/>
              </a:rPr>
              <a:t>co najmniej 2 miesiące bezpośrednio przed ubojem w gospodarstwach rolnych położonych na obszarach objętych nakazami, zakazami lub ograniczeniami oraz innymi środkami kontroli lub ochronnymi ustanowionymi, w związku </a:t>
            </a:r>
            <a:r>
              <a:rPr lang="pl-PL" sz="1800" dirty="0" smtClean="0">
                <a:latin typeface="+mj-lt"/>
              </a:rPr>
              <a:t/>
            </a:r>
            <a:br>
              <a:rPr lang="pl-PL" sz="1800" dirty="0" smtClean="0">
                <a:latin typeface="+mj-lt"/>
              </a:rPr>
            </a:br>
            <a:r>
              <a:rPr lang="pl-PL" sz="1800" dirty="0" smtClean="0">
                <a:latin typeface="+mj-lt"/>
              </a:rPr>
              <a:t>z wystąpieniem </a:t>
            </a:r>
            <a:r>
              <a:rPr lang="pl-PL" sz="1800" dirty="0">
                <a:latin typeface="+mj-lt"/>
              </a:rPr>
              <a:t>afrykańskiego pomoru </a:t>
            </a:r>
            <a:r>
              <a:rPr lang="pl-PL" sz="1800" dirty="0" smtClean="0">
                <a:latin typeface="+mj-lt"/>
              </a:rPr>
              <a:t>świń,</a:t>
            </a:r>
          </a:p>
          <a:p>
            <a:pPr marL="285750" indent="-285750" algn="just" fontAlgn="auto">
              <a:spcAft>
                <a:spcPts val="0"/>
              </a:spcAft>
              <a:defRPr/>
            </a:pPr>
            <a:r>
              <a:rPr lang="pl-PL" sz="1800" dirty="0">
                <a:solidFill>
                  <a:schemeClr val="tx1"/>
                </a:solidFill>
                <a:latin typeface="+mj-lt"/>
              </a:rPr>
              <a:t>ś</a:t>
            </a: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wiadectwo zdrowia wystawione przez ULW,</a:t>
            </a:r>
          </a:p>
          <a:p>
            <a:pPr marL="285750" indent="-285750" algn="just" fontAlgn="auto">
              <a:spcAft>
                <a:spcPts val="0"/>
              </a:spcAft>
              <a:defRPr/>
            </a:pPr>
            <a:r>
              <a:rPr lang="pl-PL" sz="1800" dirty="0">
                <a:solidFill>
                  <a:schemeClr val="tx1"/>
                </a:solidFill>
                <a:latin typeface="+mj-lt"/>
              </a:rPr>
              <a:t>o</a:t>
            </a: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kreślony sposób ustalania cen skupu żywca,</a:t>
            </a:r>
          </a:p>
          <a:p>
            <a:pPr marL="285750" indent="-285750" algn="just" fontAlgn="auto">
              <a:spcAft>
                <a:spcPts val="0"/>
              </a:spcAft>
              <a:defRPr/>
            </a:pPr>
            <a:r>
              <a:rPr lang="pl-PL" sz="1800" dirty="0">
                <a:solidFill>
                  <a:schemeClr val="tx1"/>
                </a:solidFill>
                <a:latin typeface="+mj-lt"/>
              </a:rPr>
              <a:t>z</a:t>
            </a: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amówienie podmiotu sektora publicznego na produkty mięsne poza przepisami ustawy </a:t>
            </a:r>
            <a:r>
              <a:rPr lang="pl-PL" sz="1800" dirty="0">
                <a:latin typeface="+mj-lt"/>
              </a:rPr>
              <a:t>z dnia 29 stycznia 2004 r. - </a:t>
            </a:r>
            <a:r>
              <a:rPr lang="pl-PL" sz="1800" i="1" dirty="0">
                <a:latin typeface="+mj-lt"/>
              </a:rPr>
              <a:t>Prawo zamówień </a:t>
            </a:r>
            <a:r>
              <a:rPr lang="pl-PL" sz="1800" i="1" dirty="0" smtClean="0">
                <a:latin typeface="+mj-lt"/>
              </a:rPr>
              <a:t>publicznych</a:t>
            </a:r>
            <a:r>
              <a:rPr lang="pl-PL" sz="1800" dirty="0" smtClean="0">
                <a:latin typeface="+mj-lt"/>
              </a:rPr>
              <a:t>,</a:t>
            </a:r>
          </a:p>
          <a:p>
            <a:pPr marL="285750" indent="-285750" algn="just" fontAlgn="auto">
              <a:spcAft>
                <a:spcPts val="0"/>
              </a:spcAft>
              <a:defRPr/>
            </a:pP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specyficzne wymagania dla produktów.</a:t>
            </a:r>
          </a:p>
          <a:p>
            <a:pPr marL="285750" indent="-285750" algn="just" fontAlgn="auto">
              <a:spcAft>
                <a:spcPts val="0"/>
              </a:spcAft>
              <a:defRPr/>
            </a:pPr>
            <a:endParaRPr lang="pl-PL" sz="180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2957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72042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MIĘSO WIEPRZOWE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altLang="pl-PL" sz="1800" b="1" dirty="0" smtClean="0">
                <a:solidFill>
                  <a:schemeClr val="tx1"/>
                </a:solidFill>
                <a:uFill>
                  <a:solidFill>
                    <a:srgbClr val="FF66FF"/>
                  </a:solidFill>
                </a:uFill>
              </a:rPr>
              <a:t>SPECUSTAWA</a:t>
            </a: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56693" y="1052736"/>
            <a:ext cx="8219763" cy="547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Wymagania dla </a:t>
            </a:r>
            <a:r>
              <a:rPr lang="pl-PL" sz="1800" b="1" dirty="0" smtClean="0">
                <a:solidFill>
                  <a:schemeClr val="tx1"/>
                </a:solidFill>
                <a:latin typeface="+mj-lt"/>
              </a:rPr>
              <a:t>s</a:t>
            </a:r>
            <a:r>
              <a:rPr lang="pl-PL" sz="1800" b="1" dirty="0" smtClean="0">
                <a:latin typeface="+mj-lt"/>
              </a:rPr>
              <a:t>terylizowanych </a:t>
            </a:r>
            <a:r>
              <a:rPr lang="pl-PL" sz="1800" b="1" dirty="0">
                <a:latin typeface="+mj-lt"/>
              </a:rPr>
              <a:t>konserw wieprzowych </a:t>
            </a:r>
            <a:r>
              <a:rPr lang="pl-PL" sz="1800" dirty="0" smtClean="0">
                <a:latin typeface="+mj-lt"/>
              </a:rPr>
              <a:t>mięsnych:</a:t>
            </a:r>
            <a:endParaRPr lang="pl-PL" sz="1800" dirty="0">
              <a:latin typeface="+mj-lt"/>
            </a:endParaRPr>
          </a:p>
          <a:p>
            <a:pPr marL="411480" indent="-342900" algn="just">
              <a:buFont typeface="+mj-lt"/>
              <a:buAutoNum type="arabicPeriod"/>
            </a:pPr>
            <a:r>
              <a:rPr lang="pl-PL" sz="1800" dirty="0" smtClean="0">
                <a:latin typeface="+mj-lt"/>
              </a:rPr>
              <a:t>mięso wieprzowe, </a:t>
            </a:r>
            <a:r>
              <a:rPr lang="pl-PL" sz="1800" dirty="0">
                <a:latin typeface="+mj-lt"/>
              </a:rPr>
              <a:t>w ilości nie mniejszej niż 65% masy wszystkich składników w chwili ich użycia;</a:t>
            </a:r>
          </a:p>
          <a:p>
            <a:pPr marL="411480" indent="-342900" algn="just">
              <a:buFont typeface="+mj-lt"/>
              <a:buAutoNum type="arabicPeriod"/>
            </a:pPr>
            <a:r>
              <a:rPr lang="pl-PL" sz="1800" dirty="0" smtClean="0">
                <a:latin typeface="+mj-lt"/>
              </a:rPr>
              <a:t>inne </a:t>
            </a:r>
            <a:r>
              <a:rPr lang="pl-PL" sz="1800" dirty="0">
                <a:latin typeface="+mj-lt"/>
              </a:rPr>
              <a:t>składniki pochodzenia zwierzęcego, pozyskane wyłącznie ze świń, z wyłączeniem mięsa oddzielonego mechanicznie;</a:t>
            </a:r>
          </a:p>
          <a:p>
            <a:pPr marL="411480" indent="-342900" algn="just">
              <a:buFont typeface="+mj-lt"/>
              <a:buAutoNum type="arabicPeriod"/>
            </a:pPr>
            <a:r>
              <a:rPr lang="pl-PL" sz="1800" dirty="0" smtClean="0">
                <a:latin typeface="+mj-lt"/>
              </a:rPr>
              <a:t>sól </a:t>
            </a:r>
            <a:r>
              <a:rPr lang="pl-PL" sz="1800" dirty="0">
                <a:latin typeface="+mj-lt"/>
              </a:rPr>
              <a:t>spożywczą w ilości nieprzekraczającej łącznie 2,5% masy wszystkich składników w chwili ich użycia;</a:t>
            </a:r>
          </a:p>
          <a:p>
            <a:pPr marL="411480" indent="-342900">
              <a:buFont typeface="+mj-lt"/>
              <a:buAutoNum type="arabicPeriod"/>
            </a:pPr>
            <a:r>
              <a:rPr lang="pl-PL" sz="1800" dirty="0" smtClean="0">
                <a:latin typeface="+mj-lt"/>
              </a:rPr>
              <a:t>dozwolone </a:t>
            </a:r>
            <a:r>
              <a:rPr lang="pl-PL" sz="1800" dirty="0">
                <a:latin typeface="+mj-lt"/>
              </a:rPr>
              <a:t>dodatki do żywności i aromaty;</a:t>
            </a:r>
          </a:p>
          <a:p>
            <a:pPr marL="411480" indent="-342900">
              <a:buFont typeface="+mj-lt"/>
              <a:buAutoNum type="arabicPeriod"/>
            </a:pPr>
            <a:r>
              <a:rPr lang="pl-PL" sz="1800" dirty="0" smtClean="0">
                <a:latin typeface="+mj-lt"/>
              </a:rPr>
              <a:t>przyprawy</a:t>
            </a:r>
            <a:r>
              <a:rPr lang="pl-PL" sz="1800" dirty="0">
                <a:latin typeface="+mj-lt"/>
              </a:rPr>
              <a:t>;</a:t>
            </a:r>
          </a:p>
          <a:p>
            <a:pPr marL="411480" indent="-342900">
              <a:buFont typeface="+mj-lt"/>
              <a:buAutoNum type="arabicPeriod"/>
            </a:pPr>
            <a:r>
              <a:rPr lang="pl-PL" sz="1800" dirty="0" smtClean="0">
                <a:latin typeface="+mj-lt"/>
              </a:rPr>
              <a:t>składniki </a:t>
            </a:r>
            <a:r>
              <a:rPr lang="pl-PL" sz="1800" dirty="0">
                <a:latin typeface="+mj-lt"/>
              </a:rPr>
              <a:t>pochodzenia roślinnego, z wyłączeniem skrobi.</a:t>
            </a:r>
          </a:p>
          <a:p>
            <a:pPr marL="411480" indent="-342900">
              <a:buFont typeface="+mj-lt"/>
              <a:buAutoNum type="arabicPeriod"/>
            </a:pPr>
            <a:r>
              <a:rPr lang="pl-PL" sz="1800" dirty="0" smtClean="0">
                <a:latin typeface="+mj-lt"/>
              </a:rPr>
              <a:t>galareta </a:t>
            </a:r>
            <a:r>
              <a:rPr lang="pl-PL" sz="1800" dirty="0">
                <a:latin typeface="+mj-lt"/>
              </a:rPr>
              <a:t>lub sok mięsny stanowią nie więcej niż 25% masy produktu gotowego do spożycia, z tym że w sterylizowanych konserwach wieprzowych mięsnych typu wieprzowina w sosie własnym galareta lub sok mięsny stanowią nie więcej niż 35% masy produktu gotowego do spożycia.</a:t>
            </a:r>
          </a:p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endParaRPr lang="pl-PL" sz="18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 fontAlgn="auto">
              <a:spcAft>
                <a:spcPts val="0"/>
              </a:spcAft>
              <a:defRPr/>
            </a:pPr>
            <a:endParaRPr lang="pl-PL" sz="180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04349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72042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MIĘSO WIEPRZOWE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altLang="pl-PL" sz="1800" b="1" dirty="0" smtClean="0">
                <a:solidFill>
                  <a:schemeClr val="tx1"/>
                </a:solidFill>
                <a:uFill>
                  <a:solidFill>
                    <a:srgbClr val="FF66FF"/>
                  </a:solidFill>
                </a:uFill>
              </a:rPr>
              <a:t>SPECUSTAWA</a:t>
            </a: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56693" y="1052736"/>
            <a:ext cx="8219763" cy="547260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r>
              <a:rPr lang="pl-PL" sz="2000" dirty="0" smtClean="0">
                <a:solidFill>
                  <a:schemeClr val="tx1"/>
                </a:solidFill>
                <a:latin typeface="+mj-lt"/>
              </a:rPr>
              <a:t>Wymagania dla </a:t>
            </a:r>
            <a:r>
              <a:rPr lang="pl-PL" sz="2000" b="1" dirty="0" smtClean="0">
                <a:solidFill>
                  <a:schemeClr val="tx1"/>
                </a:solidFill>
                <a:latin typeface="+mj-lt"/>
              </a:rPr>
              <a:t>s</a:t>
            </a:r>
            <a:r>
              <a:rPr lang="pl-PL" sz="2000" b="1" dirty="0" smtClean="0">
                <a:latin typeface="+mj-lt"/>
              </a:rPr>
              <a:t>terylizowanych </a:t>
            </a:r>
            <a:r>
              <a:rPr lang="pl-PL" sz="2000" b="1" dirty="0">
                <a:latin typeface="+mj-lt"/>
              </a:rPr>
              <a:t>konserw </a:t>
            </a:r>
            <a:r>
              <a:rPr lang="pl-PL" sz="2000" b="1" dirty="0" smtClean="0">
                <a:latin typeface="+mj-lt"/>
              </a:rPr>
              <a:t>typu pasztet</a:t>
            </a:r>
            <a:r>
              <a:rPr lang="pl-PL" sz="2000" dirty="0" smtClean="0">
                <a:latin typeface="+mj-lt"/>
              </a:rPr>
              <a:t>:</a:t>
            </a:r>
            <a:endParaRPr lang="pl-PL" sz="2000" dirty="0">
              <a:latin typeface="+mj-lt"/>
            </a:endParaRPr>
          </a:p>
          <a:p>
            <a:pPr marL="411480" indent="-342900" algn="just">
              <a:buFont typeface="+mj-lt"/>
              <a:buAutoNum type="arabicPeriod"/>
            </a:pPr>
            <a:r>
              <a:rPr lang="pl-PL" sz="2000" dirty="0">
                <a:latin typeface="+mj-lt"/>
              </a:rPr>
              <a:t>mięso </a:t>
            </a:r>
            <a:r>
              <a:rPr lang="pl-PL" sz="2000" dirty="0" smtClean="0">
                <a:latin typeface="+mj-lt"/>
              </a:rPr>
              <a:t>wieprzowe, </a:t>
            </a:r>
            <a:r>
              <a:rPr lang="pl-PL" sz="2000" dirty="0">
                <a:latin typeface="+mj-lt"/>
              </a:rPr>
              <a:t>w ilości nie mniejszej niż 30% masy wszystkich składników w chwili ich użycia;</a:t>
            </a:r>
          </a:p>
          <a:p>
            <a:pPr marL="411480" indent="-342900" algn="just">
              <a:buFont typeface="+mj-lt"/>
              <a:buAutoNum type="arabicPeriod"/>
            </a:pPr>
            <a:r>
              <a:rPr lang="pl-PL" sz="2000" dirty="0" smtClean="0">
                <a:latin typeface="+mj-lt"/>
              </a:rPr>
              <a:t>inne </a:t>
            </a:r>
            <a:r>
              <a:rPr lang="pl-PL" sz="2000" dirty="0">
                <a:latin typeface="+mj-lt"/>
              </a:rPr>
              <a:t>składniki pochodzenia zwierzęcego pozyskane wyłącznie ze świń;</a:t>
            </a:r>
          </a:p>
          <a:p>
            <a:pPr marL="411480" indent="-342900" algn="just">
              <a:buFont typeface="+mj-lt"/>
              <a:buAutoNum type="arabicPeriod"/>
            </a:pPr>
            <a:r>
              <a:rPr lang="pl-PL" sz="2000" dirty="0" smtClean="0">
                <a:latin typeface="+mj-lt"/>
              </a:rPr>
              <a:t>sól </a:t>
            </a:r>
            <a:r>
              <a:rPr lang="pl-PL" sz="2000" dirty="0">
                <a:latin typeface="+mj-lt"/>
              </a:rPr>
              <a:t>spożywczą w ilości nieprzekraczającej łącznie 2,5% masy wszystkich składników w chwili ich użycia;</a:t>
            </a:r>
          </a:p>
          <a:p>
            <a:pPr marL="411480" indent="-342900" algn="just">
              <a:buFont typeface="+mj-lt"/>
              <a:buAutoNum type="arabicPeriod"/>
            </a:pPr>
            <a:r>
              <a:rPr lang="pl-PL" sz="2000" dirty="0" smtClean="0">
                <a:latin typeface="+mj-lt"/>
              </a:rPr>
              <a:t>dozwolone </a:t>
            </a:r>
            <a:r>
              <a:rPr lang="pl-PL" sz="2000" dirty="0">
                <a:latin typeface="+mj-lt"/>
              </a:rPr>
              <a:t>dodatki do żywności i aromaty;</a:t>
            </a:r>
          </a:p>
          <a:p>
            <a:pPr marL="411480" indent="-342900" algn="just">
              <a:buFont typeface="+mj-lt"/>
              <a:buAutoNum type="arabicPeriod"/>
            </a:pPr>
            <a:r>
              <a:rPr lang="pl-PL" sz="2000" dirty="0" smtClean="0">
                <a:latin typeface="+mj-lt"/>
              </a:rPr>
              <a:t>przyprawy;</a:t>
            </a:r>
          </a:p>
          <a:p>
            <a:pPr marL="411480" indent="-342900" algn="just">
              <a:buFont typeface="+mj-lt"/>
              <a:buAutoNum type="arabicPeriod"/>
            </a:pPr>
            <a:r>
              <a:rPr lang="pl-PL" sz="2000" dirty="0" smtClean="0">
                <a:latin typeface="+mj-lt"/>
              </a:rPr>
              <a:t>składniki </a:t>
            </a:r>
            <a:r>
              <a:rPr lang="pl-PL" sz="2000" dirty="0">
                <a:latin typeface="+mj-lt"/>
              </a:rPr>
              <a:t>pochodzenia roślinnego</a:t>
            </a:r>
            <a:r>
              <a:rPr lang="pl-PL" sz="2000" dirty="0" smtClean="0">
                <a:latin typeface="+mj-lt"/>
              </a:rPr>
              <a:t>.</a:t>
            </a:r>
          </a:p>
          <a:p>
            <a:pPr marL="68580" indent="0" algn="just">
              <a:buNone/>
            </a:pPr>
            <a:endParaRPr lang="pl-PL" sz="2000" dirty="0">
              <a:latin typeface="+mj-lt"/>
            </a:endParaRPr>
          </a:p>
          <a:p>
            <a:pPr marL="68580" indent="0" algn="just">
              <a:buNone/>
            </a:pPr>
            <a:r>
              <a:rPr lang="pl-PL" sz="2000" b="1" dirty="0" smtClean="0">
                <a:latin typeface="+mj-lt"/>
              </a:rPr>
              <a:t>UPPZ </a:t>
            </a:r>
            <a:r>
              <a:rPr lang="pl-PL" sz="2000" dirty="0" smtClean="0">
                <a:latin typeface="+mj-lt"/>
              </a:rPr>
              <a:t>muszą zostać przetworzone metodą sterylizacji ciśnieniowej:</a:t>
            </a:r>
          </a:p>
          <a:p>
            <a:pPr marL="525780" indent="-457200" algn="just">
              <a:buAutoNum type="arabicPeriod"/>
            </a:pPr>
            <a:r>
              <a:rPr lang="pl-PL" sz="2000" dirty="0" smtClean="0">
                <a:latin typeface="+mj-lt"/>
              </a:rPr>
              <a:t>rozdrobnienie (cząstki nie większe niż 50mm),</a:t>
            </a:r>
          </a:p>
          <a:p>
            <a:pPr marL="525780" indent="-457200" algn="just">
              <a:buAutoNum type="arabicPeriod"/>
            </a:pPr>
            <a:r>
              <a:rPr lang="pl-PL" sz="2000" dirty="0">
                <a:latin typeface="+mj-lt"/>
              </a:rPr>
              <a:t>p</a:t>
            </a:r>
            <a:r>
              <a:rPr lang="pl-PL" sz="2000" dirty="0" smtClean="0">
                <a:latin typeface="+mj-lt"/>
              </a:rPr>
              <a:t>oddane obróbce temperaturowej w 133 </a:t>
            </a:r>
            <a:r>
              <a:rPr lang="pl-PL" sz="2000" dirty="0">
                <a:latin typeface="+mj-lt"/>
              </a:rPr>
              <a:t>°C nieprzerwanie przez co najmniej 20 minut pod ciśnieniem (bezwzględnym) co najmniej 3 </a:t>
            </a:r>
            <a:r>
              <a:rPr lang="pl-PL" sz="2000" dirty="0" smtClean="0">
                <a:latin typeface="+mj-lt"/>
              </a:rPr>
              <a:t>barów „nasyconą parą wodną”,</a:t>
            </a:r>
          </a:p>
          <a:p>
            <a:pPr marL="525780" indent="-457200" algn="just">
              <a:buAutoNum type="arabicPeriod"/>
            </a:pPr>
            <a:r>
              <a:rPr lang="pl-PL" sz="2000" dirty="0">
                <a:latin typeface="+mj-lt"/>
              </a:rPr>
              <a:t>p</a:t>
            </a:r>
            <a:r>
              <a:rPr lang="pl-PL" sz="2000" dirty="0" smtClean="0">
                <a:latin typeface="+mj-lt"/>
              </a:rPr>
              <a:t>rzetwarzanie metodą wsadową lub ciągłą.</a:t>
            </a:r>
          </a:p>
          <a:p>
            <a:pPr marL="525780" indent="-457200" algn="just">
              <a:buAutoNum type="arabicPeriod"/>
            </a:pPr>
            <a:endParaRPr lang="pl-PL" sz="2000" dirty="0">
              <a:latin typeface="+mj-lt"/>
            </a:endParaRPr>
          </a:p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endParaRPr lang="pl-PL" sz="2000" dirty="0" smtClean="0">
              <a:solidFill>
                <a:schemeClr val="tx1"/>
              </a:solidFill>
              <a:latin typeface="+mj-lt"/>
            </a:endParaRPr>
          </a:p>
          <a:p>
            <a:pPr marL="285750" indent="-285750" algn="just" fontAlgn="auto">
              <a:spcAft>
                <a:spcPts val="0"/>
              </a:spcAft>
              <a:defRPr/>
            </a:pPr>
            <a:endParaRPr lang="pl-PL" sz="2000" dirty="0" smtClean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71230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ytuł 1"/>
          <p:cNvSpPr txBox="1">
            <a:spLocks/>
          </p:cNvSpPr>
          <p:nvPr/>
        </p:nvSpPr>
        <p:spPr bwMode="auto">
          <a:xfrm>
            <a:off x="107504" y="4750346"/>
            <a:ext cx="91440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defTabSz="914400" eaLnBrk="1" hangingPunct="1">
              <a:lnSpc>
                <a:spcPct val="150000"/>
              </a:lnSpc>
            </a:pPr>
            <a:r>
              <a:rPr lang="pl-PL" altLang="pl-PL" sz="3200" dirty="0">
                <a:solidFill>
                  <a:schemeClr val="tx1"/>
                </a:solidFill>
                <a:latin typeface="Bookman Old Style" pitchFamily="18" charset="0"/>
              </a:rPr>
              <a:t>Dziękuję Państwu za uwagę!</a:t>
            </a:r>
            <a:endParaRPr lang="en-GB" altLang="pl-PL" sz="32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96752"/>
            <a:ext cx="5772150" cy="40576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Gwiazda 7-ramienna 3"/>
          <p:cNvSpPr/>
          <p:nvPr/>
        </p:nvSpPr>
        <p:spPr>
          <a:xfrm>
            <a:off x="539552" y="908720"/>
            <a:ext cx="3240360" cy="2520280"/>
          </a:xfrm>
          <a:prstGeom prst="star7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000" b="1" dirty="0" smtClean="0">
              <a:solidFill>
                <a:schemeClr val="tx1"/>
              </a:solidFill>
            </a:endParaRPr>
          </a:p>
          <a:p>
            <a:pPr algn="ctr"/>
            <a:r>
              <a:rPr lang="pl-PL" sz="2000" b="1" dirty="0" smtClean="0">
                <a:solidFill>
                  <a:schemeClr val="tx1"/>
                </a:solidFill>
              </a:rPr>
              <a:t>??PYTANIA??</a:t>
            </a:r>
            <a:endParaRPr lang="en-GB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4104456" cy="1008111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PODSTAWA PRAWNA</a:t>
            </a:r>
            <a:br>
              <a:rPr lang="pl-PL" altLang="pl-PL" sz="2800" dirty="0" smtClean="0">
                <a:solidFill>
                  <a:schemeClr val="tx1"/>
                </a:solidFill>
              </a:rPr>
            </a:br>
            <a:r>
              <a:rPr lang="pl-PL" altLang="pl-PL" sz="2800" dirty="0" smtClean="0">
                <a:solidFill>
                  <a:schemeClr val="tx1"/>
                </a:solidFill>
              </a:rPr>
              <a:t>„SPECUSTAWA”</a:t>
            </a:r>
            <a:endParaRPr lang="pl-PL" altLang="pl-PL" sz="20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869344"/>
              </p:ext>
            </p:extLst>
          </p:nvPr>
        </p:nvGraphicFramePr>
        <p:xfrm>
          <a:off x="323528" y="1399649"/>
          <a:ext cx="8424936" cy="5211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5760640"/>
                <a:gridCol w="1800200"/>
              </a:tblGrid>
              <a:tr h="317337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pl-PL" sz="1600" dirty="0" smtClean="0">
                          <a:latin typeface="+mj-lt"/>
                        </a:rPr>
                        <a:t>Przepisy krajowe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>
                          <a:latin typeface="+mj-lt"/>
                        </a:rPr>
                        <a:t>Dz.U.</a:t>
                      </a:r>
                      <a:endParaRPr lang="en-US" sz="1600" dirty="0" smtClean="0">
                        <a:latin typeface="+mj-lt"/>
                      </a:endParaRPr>
                    </a:p>
                  </a:txBody>
                  <a:tcPr anchor="ctr"/>
                </a:tc>
              </a:tr>
              <a:tr h="778918">
                <a:tc gridSpan="2">
                  <a:txBody>
                    <a:bodyPr/>
                    <a:lstStyle/>
                    <a:p>
                      <a:pPr algn="ctr"/>
                      <a:r>
                        <a:rPr lang="pl-PL" sz="1500" b="1" dirty="0" smtClean="0">
                          <a:latin typeface="+mj-lt"/>
                        </a:rPr>
                        <a:t>Ustawa</a:t>
                      </a:r>
                      <a:r>
                        <a:rPr lang="pl-PL" sz="1500" b="1" baseline="0" dirty="0" smtClean="0">
                          <a:latin typeface="+mj-lt"/>
                        </a:rPr>
                        <a:t> z dnia 5 września 2016 r.</a:t>
                      </a:r>
                      <a:r>
                        <a:rPr lang="pl-PL" sz="1500" baseline="0" dirty="0" smtClean="0">
                          <a:latin typeface="+mj-lt"/>
                        </a:rPr>
                        <a:t> </a:t>
                      </a:r>
                      <a:r>
                        <a:rPr lang="pl-PL" sz="1600" b="0" dirty="0" smtClean="0"/>
                        <a:t>o szczególnych rozwiązaniach związanych z wystąpieniem afrykańskiego pomoru świń na terytorium Rzeczypospolitej Polskiej</a:t>
                      </a:r>
                      <a:endParaRPr lang="en-US" sz="1500" b="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Dz. U. z 2016 r. poz. 1444</a:t>
                      </a:r>
                      <a:endParaRPr lang="en-US" sz="11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100" i="0" dirty="0">
                        <a:latin typeface="+mj-lt"/>
                      </a:endParaRPr>
                    </a:p>
                  </a:txBody>
                  <a:tcPr anchor="ctr"/>
                </a:tc>
              </a:tr>
              <a:tr h="466992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dirty="0" smtClean="0">
                          <a:latin typeface="+mj-lt"/>
                        </a:rPr>
                        <a:t>Przepisy wykonawcze do ww. ustawy</a:t>
                      </a:r>
                      <a:endParaRPr lang="en-US" sz="1600" b="0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702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 smtClean="0">
                          <a:latin typeface="+mj-lt"/>
                        </a:rPr>
                        <a:t>Do</a:t>
                      </a:r>
                      <a:r>
                        <a:rPr lang="pl-PL" sz="1200" b="1" baseline="0" dirty="0" smtClean="0">
                          <a:latin typeface="+mj-lt"/>
                        </a:rPr>
                        <a:t> art. 1 ust. 2</a:t>
                      </a:r>
                      <a:endParaRPr lang="en-US" sz="14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Rozporządzenie </a:t>
                      </a:r>
                      <a:r>
                        <a:rPr lang="pl-PL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MRiRW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 dnia 19 września 2016 r. </a:t>
                      </a:r>
                      <a:r>
                        <a:rPr lang="pl-PL" sz="1600" b="0" dirty="0" smtClean="0"/>
                        <a:t>w sprawie określenia obszarów objętych nakazami, zakazami lub ograniczeniami oraz innymi środkami kontroli lub ochronnymi ustanowionymi w związku z wystąpieniem afrykańskiego pomoru świń, na których są położone gospodarstwa rolne, w których są utrzymywane świnie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100" b="0" dirty="0" smtClean="0"/>
                        <a:t>Dz. U. z 2016 r. poz. 1520</a:t>
                      </a:r>
                      <a:endParaRPr lang="en-US" sz="1000" b="0" i="0" dirty="0">
                        <a:latin typeface="+mj-lt"/>
                      </a:endParaRPr>
                    </a:p>
                  </a:txBody>
                  <a:tcPr anchor="ctr"/>
                </a:tc>
              </a:tr>
              <a:tr h="1788361">
                <a:tc>
                  <a:txBody>
                    <a:bodyPr/>
                    <a:lstStyle/>
                    <a:p>
                      <a:pPr algn="ctr"/>
                      <a:r>
                        <a:rPr lang="pl-PL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Do</a:t>
                      </a:r>
                      <a:r>
                        <a:rPr lang="pl-PL" sz="1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art. 4</a:t>
                      </a:r>
                      <a:endParaRPr lang="en-US" sz="1400" b="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Rozporządzenie </a:t>
                      </a:r>
                      <a:r>
                        <a:rPr lang="pl-PL" sz="16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MRiRW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 dnia 19 września 2016 r. </a:t>
                      </a:r>
                      <a:r>
                        <a:rPr lang="pl-PL" sz="1600" b="0" dirty="0" smtClean="0"/>
                        <a:t>w sprawie wymagań dotyczących produktów mięsnych oraz określenia sposobu postępowania z surowcami, które nie mogą być wykorzystane do produkcji produktów mięsnych</a:t>
                      </a:r>
                      <a:endParaRPr lang="en-GB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100" b="0" dirty="0" smtClean="0"/>
                        <a:t>Dz. U. z 2016 r. poz. 1521</a:t>
                      </a:r>
                      <a:endParaRPr lang="en-GB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44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4104456" cy="79208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Występowanie ASF na </a:t>
            </a:r>
            <a:br>
              <a:rPr lang="pl-PL" altLang="pl-PL" sz="2800" dirty="0" smtClean="0">
                <a:solidFill>
                  <a:schemeClr val="tx1"/>
                </a:solidFill>
              </a:rPr>
            </a:br>
            <a:r>
              <a:rPr lang="pl-PL" altLang="pl-PL" sz="2800" dirty="0" smtClean="0">
                <a:solidFill>
                  <a:schemeClr val="tx1"/>
                </a:solidFill>
              </a:rPr>
              <a:t>terenie Polski</a:t>
            </a:r>
            <a:endParaRPr lang="pl-PL" altLang="pl-PL" sz="2000" dirty="0" smtClean="0">
              <a:solidFill>
                <a:schemeClr val="tx1"/>
              </a:solidFill>
            </a:endParaRPr>
          </a:p>
        </p:txBody>
      </p:sp>
      <p:sp>
        <p:nvSpPr>
          <p:cNvPr id="10242" name="Rectangle 3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32859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l-PL" altLang="pl-PL" dirty="0" smtClean="0">
                <a:solidFill>
                  <a:schemeClr val="tx1"/>
                </a:solidFill>
                <a:latin typeface="+mj-lt"/>
              </a:rPr>
              <a:t>Obszary występowania środków kontroli w zakresie zdrowia zwierząt zostały określone w załączniku do Decyzji Wykonawczej Komisji 2014/709/UE:</a:t>
            </a:r>
          </a:p>
          <a:p>
            <a:pPr marL="754380" lvl="1" indent="-457200" algn="just">
              <a:buClrTx/>
              <a:buSzPct val="100000"/>
              <a:buFont typeface="+mj-lt"/>
              <a:buAutoNum type="arabicPeriod"/>
            </a:pPr>
            <a:r>
              <a:rPr lang="pl-PL" altLang="pl-PL" sz="2000" u="heavy" dirty="0" smtClean="0">
                <a:solidFill>
                  <a:schemeClr val="tx1"/>
                </a:solidFill>
                <a:uFill>
                  <a:solidFill>
                    <a:srgbClr val="FFFF00"/>
                  </a:solidFill>
                </a:uFill>
                <a:latin typeface="+mj-lt"/>
              </a:rPr>
              <a:t>Obszar ochronny – część I załącznika ww. (kolor żółty),</a:t>
            </a:r>
          </a:p>
          <a:p>
            <a:pPr marL="754380" lvl="1" indent="-457200" algn="just">
              <a:buClrTx/>
              <a:buSzPct val="100000"/>
              <a:buFont typeface="+mj-lt"/>
              <a:buAutoNum type="arabicPeriod"/>
            </a:pPr>
            <a:r>
              <a:rPr lang="pl-PL" altLang="pl-PL" sz="2000" u="heavy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+mj-lt"/>
              </a:rPr>
              <a:t>Obszar objęty ograniczeniami </a:t>
            </a:r>
            <a:r>
              <a:rPr lang="pl-PL" altLang="pl-PL" sz="2000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+mj-lt"/>
              </a:rPr>
              <a:t>– część </a:t>
            </a:r>
            <a:r>
              <a:rPr lang="pl-PL" altLang="pl-PL" sz="2000" u="heavy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+mj-lt"/>
              </a:rPr>
              <a:t>II </a:t>
            </a:r>
            <a:r>
              <a:rPr lang="pl-PL" altLang="pl-PL" sz="2000" u="heavy" dirty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+mj-lt"/>
              </a:rPr>
              <a:t>załącznika ww. (kolor </a:t>
            </a:r>
            <a:r>
              <a:rPr lang="pl-PL" altLang="pl-PL" sz="2000" u="heavy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  <a:latin typeface="+mj-lt"/>
              </a:rPr>
              <a:t>czerwony),</a:t>
            </a:r>
          </a:p>
          <a:p>
            <a:pPr marL="754380" lvl="1" indent="-457200" algn="just">
              <a:buClrTx/>
              <a:buSzPct val="100000"/>
              <a:buFont typeface="+mj-lt"/>
              <a:buAutoNum type="arabicPeriod"/>
            </a:pPr>
            <a:r>
              <a:rPr lang="pl-PL" altLang="pl-PL" sz="2000" u="heavy" dirty="0" smtClean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  <a:latin typeface="+mj-lt"/>
              </a:rPr>
              <a:t>Obszar zagrożony – </a:t>
            </a:r>
            <a:r>
              <a:rPr lang="pl-PL" altLang="pl-PL" sz="2000" u="heavy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  <a:latin typeface="+mj-lt"/>
              </a:rPr>
              <a:t>część </a:t>
            </a:r>
            <a:r>
              <a:rPr lang="pl-PL" altLang="pl-PL" sz="2000" u="heavy" smtClean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  <a:latin typeface="+mj-lt"/>
              </a:rPr>
              <a:t>III </a:t>
            </a:r>
            <a:r>
              <a:rPr lang="pl-PL" altLang="pl-PL" sz="2000" u="heavy" dirty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  <a:latin typeface="+mj-lt"/>
              </a:rPr>
              <a:t>załącznika ww. (kolor </a:t>
            </a:r>
            <a:r>
              <a:rPr lang="pl-PL" altLang="pl-PL" sz="2000" u="heavy" dirty="0" smtClean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  <a:latin typeface="+mj-lt"/>
              </a:rPr>
              <a:t>niebieski).</a:t>
            </a:r>
          </a:p>
          <a:p>
            <a:pPr marL="297180" lvl="1" indent="0" algn="just">
              <a:buNone/>
            </a:pPr>
            <a:endParaRPr lang="pl-PL" altLang="pl-PL" sz="2000" dirty="0">
              <a:solidFill>
                <a:schemeClr val="tx1"/>
              </a:solidFill>
              <a:uFill>
                <a:solidFill>
                  <a:srgbClr val="0000FF"/>
                </a:solidFill>
              </a:uFill>
              <a:latin typeface="+mj-lt"/>
            </a:endParaRPr>
          </a:p>
          <a:p>
            <a:pPr marL="17463" lvl="1" indent="0" algn="just">
              <a:buNone/>
            </a:pPr>
            <a:r>
              <a:rPr lang="pl-PL" altLang="pl-PL" sz="2400" dirty="0" smtClean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  <a:latin typeface="+mj-lt"/>
              </a:rPr>
              <a:t>Dodatkowo w przypadku wystąpienia ogniska ASF wyznacza się rozporządzeniem </a:t>
            </a:r>
            <a:r>
              <a:rPr lang="pl-PL" altLang="pl-PL" sz="2400" b="1" dirty="0" smtClean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+mj-lt"/>
              </a:rPr>
              <a:t>PLW</a:t>
            </a:r>
            <a:r>
              <a:rPr lang="pl-PL" altLang="pl-PL" sz="2400" dirty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  <a:latin typeface="+mj-lt"/>
              </a:rPr>
              <a:t>,</a:t>
            </a:r>
            <a:r>
              <a:rPr lang="pl-PL" altLang="pl-PL" sz="2400" dirty="0" smtClean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  <a:latin typeface="+mj-lt"/>
              </a:rPr>
              <a:t> </a:t>
            </a:r>
            <a:r>
              <a:rPr lang="pl-PL" altLang="pl-PL" sz="2400" b="1" dirty="0" smtClean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+mj-lt"/>
              </a:rPr>
              <a:t>Wojewody </a:t>
            </a:r>
            <a:r>
              <a:rPr lang="pl-PL" altLang="pl-PL" sz="2400" dirty="0" smtClean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  <a:latin typeface="+mj-lt"/>
              </a:rPr>
              <a:t>lub</a:t>
            </a:r>
            <a:r>
              <a:rPr lang="pl-PL" altLang="pl-PL" sz="2400" b="1" dirty="0" smtClean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+mj-lt"/>
              </a:rPr>
              <a:t> Ministra Rolnictwa i Rozwoju Wsi</a:t>
            </a:r>
            <a:r>
              <a:rPr lang="pl-PL" altLang="pl-PL" sz="2400" dirty="0" smtClean="0">
                <a:solidFill>
                  <a:schemeClr val="tx1"/>
                </a:solidFill>
                <a:uFill>
                  <a:solidFill>
                    <a:srgbClr val="0000FF"/>
                  </a:solidFill>
                </a:uFill>
                <a:latin typeface="+mj-lt"/>
              </a:rPr>
              <a:t>:</a:t>
            </a:r>
          </a:p>
          <a:p>
            <a:pPr marL="748983" lvl="2" indent="-457200" algn="just">
              <a:buClrTx/>
              <a:buSzPct val="100000"/>
              <a:buFont typeface="+mj-lt"/>
              <a:buAutoNum type="alphaUcPeriod"/>
            </a:pPr>
            <a:r>
              <a:rPr lang="pl-PL" altLang="pl-PL" u="heavy" dirty="0" smtClean="0">
                <a:solidFill>
                  <a:schemeClr val="tx1"/>
                </a:solidFill>
                <a:uFill>
                  <a:solidFill>
                    <a:srgbClr val="FF66FF"/>
                  </a:solidFill>
                </a:uFill>
                <a:latin typeface="+mj-lt"/>
              </a:rPr>
              <a:t>Obszar zapowietrzony – 3 km wokół ogniska,</a:t>
            </a:r>
          </a:p>
          <a:p>
            <a:pPr marL="748983" lvl="2" indent="-457200" algn="just">
              <a:buClrTx/>
              <a:buSzPct val="100000"/>
              <a:buFont typeface="+mj-lt"/>
              <a:buAutoNum type="alphaUcPeriod"/>
            </a:pPr>
            <a:r>
              <a:rPr lang="pl-PL" altLang="pl-PL" u="heavy" dirty="0" smtClean="0">
                <a:solidFill>
                  <a:schemeClr val="tx1"/>
                </a:solidFill>
                <a:uFill>
                  <a:solidFill>
                    <a:srgbClr val="FF66FF"/>
                  </a:solidFill>
                </a:uFill>
                <a:latin typeface="+mj-lt"/>
              </a:rPr>
              <a:t>Obszar zagrożony – dodatkowe 7 km wokół ogniska (łącznie 10 km).</a:t>
            </a:r>
          </a:p>
        </p:txBody>
      </p:sp>
    </p:spTree>
    <p:extLst>
      <p:ext uri="{BB962C8B-B14F-4D97-AF65-F5344CB8AC3E}">
        <p14:creationId xmlns:p14="http://schemas.microsoft.com/office/powerpoint/2010/main" val="109706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72042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MIĘSO WIEPRZOWE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altLang="pl-PL" sz="1800" u="heavy" dirty="0" smtClean="0">
                <a:solidFill>
                  <a:schemeClr val="tx1"/>
                </a:solidFill>
                <a:uFill>
                  <a:solidFill>
                    <a:srgbClr val="FFFF00"/>
                  </a:solidFill>
                </a:uFill>
              </a:rPr>
              <a:t>Scenariusz 1 – świnie przemieszczane z obszaru ochronnego</a:t>
            </a:r>
          </a:p>
        </p:txBody>
      </p:sp>
      <p:sp>
        <p:nvSpPr>
          <p:cNvPr id="3075" name="Rectangle 3"/>
          <p:cNvSpPr>
            <a:spLocks noGrp="1"/>
          </p:cNvSpPr>
          <p:nvPr>
            <p:ph idx="1"/>
          </p:nvPr>
        </p:nvSpPr>
        <p:spPr>
          <a:xfrm>
            <a:off x="467544" y="1125538"/>
            <a:ext cx="8229600" cy="4895750"/>
          </a:xfrm>
        </p:spPr>
        <p:txBody>
          <a:bodyPr>
            <a:normAutofit fontScale="92500" lnSpcReduction="10000"/>
          </a:bodyPr>
          <a:lstStyle/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r>
              <a:rPr lang="pl-PL" sz="2000" dirty="0" smtClean="0">
                <a:solidFill>
                  <a:schemeClr val="tx1"/>
                </a:solidFill>
                <a:latin typeface="+mj-lt"/>
              </a:rPr>
              <a:t>Zwierzęta, które znajdują się w </a:t>
            </a:r>
            <a:r>
              <a:rPr lang="pl-PL" sz="2000" dirty="0">
                <a:solidFill>
                  <a:schemeClr val="tx1"/>
                </a:solidFill>
                <a:latin typeface="+mj-lt"/>
              </a:rPr>
              <a:t>gospodarstwie na obszarze </a:t>
            </a:r>
            <a:r>
              <a:rPr lang="pl-PL" sz="2000" dirty="0" smtClean="0">
                <a:solidFill>
                  <a:schemeClr val="tx1"/>
                </a:solidFill>
                <a:latin typeface="+mj-lt"/>
              </a:rPr>
              <a:t>ochronnym mogą być przemieszczone do rzeźni pod warunkiem, że:</a:t>
            </a:r>
          </a:p>
          <a:p>
            <a:pPr indent="-342900" algn="just">
              <a:defRPr/>
            </a:pPr>
            <a:r>
              <a:rPr lang="pl-PL" sz="2000" dirty="0" smtClean="0">
                <a:solidFill>
                  <a:schemeClr val="tx1"/>
                </a:solidFill>
                <a:latin typeface="+mj-lt"/>
              </a:rPr>
              <a:t>maksymalnie 24 h przed przemieszczeniem zostały zbadane klinicznie przez urzędowego lekarza weterynarii </a:t>
            </a:r>
            <a:br>
              <a:rPr lang="pl-PL" sz="2000" dirty="0" smtClean="0">
                <a:solidFill>
                  <a:schemeClr val="tx1"/>
                </a:solidFill>
                <a:latin typeface="+mj-lt"/>
              </a:rPr>
            </a:br>
            <a:r>
              <a:rPr lang="pl-PL" sz="2000" dirty="0" smtClean="0">
                <a:solidFill>
                  <a:schemeClr val="tx1"/>
                </a:solidFill>
                <a:latin typeface="+mj-lt"/>
              </a:rPr>
              <a:t>w związku z możliwością wystąpienia ASF,</a:t>
            </a:r>
            <a:endParaRPr lang="pl-PL" sz="1800" dirty="0" smtClean="0">
              <a:solidFill>
                <a:schemeClr val="tx1"/>
              </a:solidFill>
              <a:latin typeface="+mj-lt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endParaRPr lang="pl-PL" sz="1800" dirty="0" smtClean="0">
              <a:latin typeface="+mj-lt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pl-PL" sz="2000" dirty="0" smtClean="0">
                <a:latin typeface="+mj-lt"/>
              </a:rPr>
              <a:t>DODATKOWO:</a:t>
            </a:r>
          </a:p>
          <a:p>
            <a:pPr marL="285750" indent="-285750" algn="just">
              <a:defRPr/>
            </a:pPr>
            <a:r>
              <a:rPr lang="pl-PL" sz="2000" dirty="0" smtClean="0">
                <a:latin typeface="+mj-lt"/>
              </a:rPr>
              <a:t>Przeprowadzono badanie </a:t>
            </a:r>
            <a:r>
              <a:rPr lang="pl-PL" sz="2000" dirty="0" err="1" smtClean="0">
                <a:latin typeface="+mj-lt"/>
              </a:rPr>
              <a:t>przedubojowe</a:t>
            </a:r>
            <a:r>
              <a:rPr lang="pl-PL" sz="2000" dirty="0" smtClean="0">
                <a:latin typeface="+mj-lt"/>
              </a:rPr>
              <a:t> w gospodarstwie:</a:t>
            </a:r>
          </a:p>
          <a:p>
            <a:pPr marL="582930" lvl="1" indent="-285750" algn="just">
              <a:defRPr/>
            </a:pPr>
            <a:r>
              <a:rPr lang="pl-PL" sz="1800" dirty="0" smtClean="0">
                <a:latin typeface="+mj-lt"/>
              </a:rPr>
              <a:t>kliniczne,</a:t>
            </a:r>
          </a:p>
          <a:p>
            <a:pPr marL="582930" lvl="1" indent="-285750" algn="just">
              <a:defRPr/>
            </a:pPr>
            <a:r>
              <a:rPr lang="pl-PL" sz="1800" dirty="0">
                <a:latin typeface="+mj-lt"/>
              </a:rPr>
              <a:t>f</a:t>
            </a:r>
            <a:r>
              <a:rPr lang="pl-PL" sz="1800" dirty="0" smtClean="0">
                <a:latin typeface="+mj-lt"/>
              </a:rPr>
              <a:t>ormalne (rejestry, dokumentacja, oznakowanie).</a:t>
            </a:r>
          </a:p>
          <a:p>
            <a:pPr marL="0" indent="0" algn="just">
              <a:buNone/>
              <a:defRPr/>
            </a:pPr>
            <a:endParaRPr lang="pl-PL" sz="1800" dirty="0" smtClean="0">
              <a:latin typeface="+mj-lt"/>
            </a:endParaRPr>
          </a:p>
          <a:p>
            <a:pPr marL="0" indent="0" algn="just">
              <a:buNone/>
              <a:defRPr/>
            </a:pP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Poświadczeniem wykonanych czynności jest świadectwo </a:t>
            </a:r>
            <a:r>
              <a:rPr lang="pl-PL" sz="1800" dirty="0">
                <a:solidFill>
                  <a:schemeClr val="tx1"/>
                </a:solidFill>
                <a:latin typeface="+mj-lt"/>
              </a:rPr>
              <a:t>zdrowia </a:t>
            </a: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wystawione dla partii świń. Wzór opracowany przez Głównego Lekarza Weterynarii.</a:t>
            </a:r>
          </a:p>
          <a:p>
            <a:pPr marL="0" indent="0" algn="ctr">
              <a:buNone/>
              <a:defRPr/>
            </a:pPr>
            <a:r>
              <a:rPr lang="pl-PL" sz="1800" b="1" dirty="0" smtClean="0">
                <a:solidFill>
                  <a:srgbClr val="FF0000"/>
                </a:solidFill>
                <a:latin typeface="+mj-lt"/>
              </a:rPr>
              <a:t>UWAGA!!!</a:t>
            </a:r>
          </a:p>
          <a:p>
            <a:pPr marL="0" indent="0" algn="ctr">
              <a:buNone/>
              <a:defRPr/>
            </a:pPr>
            <a:r>
              <a:rPr lang="pl-PL" sz="1800" b="1" dirty="0" smtClean="0">
                <a:solidFill>
                  <a:srgbClr val="FF0000"/>
                </a:solidFill>
                <a:latin typeface="+mj-lt"/>
              </a:rPr>
              <a:t>Dokument ważny 48 godzin.</a:t>
            </a:r>
          </a:p>
        </p:txBody>
      </p:sp>
    </p:spTree>
    <p:extLst>
      <p:ext uri="{BB962C8B-B14F-4D97-AF65-F5344CB8AC3E}">
        <p14:creationId xmlns:p14="http://schemas.microsoft.com/office/powerpoint/2010/main" val="4052181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72042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MIĘSO WIEPRZOWE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altLang="pl-PL" sz="1800" u="heavy" dirty="0" smtClean="0">
                <a:solidFill>
                  <a:schemeClr val="tx1"/>
                </a:solidFill>
                <a:uFill>
                  <a:solidFill>
                    <a:srgbClr val="FFFF00"/>
                  </a:solidFill>
                </a:uFill>
              </a:rPr>
              <a:t>Scenariusz 1 – świnie przemieszczane z obszaru ochronnego</a:t>
            </a:r>
          </a:p>
        </p:txBody>
      </p:sp>
      <p:sp>
        <p:nvSpPr>
          <p:cNvPr id="3075" name="Rectangle 3"/>
          <p:cNvSpPr>
            <a:spLocks noGrp="1"/>
          </p:cNvSpPr>
          <p:nvPr>
            <p:ph idx="1"/>
          </p:nvPr>
        </p:nvSpPr>
        <p:spPr>
          <a:xfrm>
            <a:off x="467544" y="1125538"/>
            <a:ext cx="4291389" cy="3383582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pl-PL" sz="2000" dirty="0" smtClean="0">
                <a:solidFill>
                  <a:schemeClr val="tx1"/>
                </a:solidFill>
                <a:latin typeface="+mj-lt"/>
              </a:rPr>
              <a:t>Mięso wieprzowe, surowe wyroby mięsne, mięso mielone, MOM </a:t>
            </a:r>
            <a:br>
              <a:rPr lang="pl-PL" sz="2000" dirty="0" smtClean="0">
                <a:solidFill>
                  <a:schemeClr val="tx1"/>
                </a:solidFill>
                <a:latin typeface="+mj-lt"/>
              </a:rPr>
            </a:br>
            <a:r>
              <a:rPr lang="pl-PL" sz="2000" dirty="0" smtClean="0">
                <a:solidFill>
                  <a:schemeClr val="tx1"/>
                </a:solidFill>
                <a:latin typeface="+mj-lt"/>
              </a:rPr>
              <a:t>i produkty mięsne są znakowane znakiem jakości zdrowotnej (na tuszach, półtuszach, ćwierćtuszach) lub weterynaryjnym znakiem identyfikacyjnym (na </a:t>
            </a:r>
            <a:r>
              <a:rPr lang="pl-PL" sz="2000" dirty="0">
                <a:solidFill>
                  <a:schemeClr val="tx1"/>
                </a:solidFill>
                <a:latin typeface="+mj-lt"/>
              </a:rPr>
              <a:t>etykietach</a:t>
            </a:r>
            <a:r>
              <a:rPr lang="pl-PL" sz="2000" dirty="0" smtClean="0">
                <a:solidFill>
                  <a:schemeClr val="tx1"/>
                </a:solidFill>
                <a:latin typeface="+mj-lt"/>
              </a:rPr>
              <a:t>), </a:t>
            </a:r>
            <a:r>
              <a:rPr lang="pl-PL" sz="2000" dirty="0">
                <a:solidFill>
                  <a:schemeClr val="tx1"/>
                </a:solidFill>
                <a:latin typeface="+mj-lt"/>
              </a:rPr>
              <a:t>w kształcie:</a:t>
            </a:r>
            <a:endParaRPr lang="pl-PL" sz="2000" dirty="0" smtClean="0">
              <a:solidFill>
                <a:schemeClr val="tx1"/>
              </a:solidFill>
              <a:latin typeface="+mj-lt"/>
            </a:endParaRP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pl-PL" sz="1800" b="1" dirty="0" smtClean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4104" name="Grupa 4103"/>
          <p:cNvGrpSpPr/>
          <p:nvPr/>
        </p:nvGrpSpPr>
        <p:grpSpPr>
          <a:xfrm>
            <a:off x="4788024" y="1403484"/>
            <a:ext cx="3871926" cy="2385556"/>
            <a:chOff x="4477727" y="2528443"/>
            <a:chExt cx="3871926" cy="2385556"/>
          </a:xfrm>
        </p:grpSpPr>
        <p:cxnSp>
          <p:nvCxnSpPr>
            <p:cNvPr id="9" name="Łącznik prostoliniowy 8"/>
            <p:cNvCxnSpPr/>
            <p:nvPr/>
          </p:nvCxnSpPr>
          <p:spPr>
            <a:xfrm flipV="1">
              <a:off x="7900985" y="2681751"/>
              <a:ext cx="0" cy="11437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Łącznik prosty ze strzałką 7"/>
            <p:cNvCxnSpPr/>
            <p:nvPr/>
          </p:nvCxnSpPr>
          <p:spPr>
            <a:xfrm>
              <a:off x="6940851" y="2705566"/>
              <a:ext cx="950393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oliniowy 13"/>
            <p:cNvCxnSpPr/>
            <p:nvPr/>
          </p:nvCxnSpPr>
          <p:spPr>
            <a:xfrm flipV="1">
              <a:off x="4477727" y="2690140"/>
              <a:ext cx="0" cy="114373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03" name="Grupa 4102"/>
            <p:cNvGrpSpPr/>
            <p:nvPr/>
          </p:nvGrpSpPr>
          <p:grpSpPr>
            <a:xfrm>
              <a:off x="4478290" y="2528443"/>
              <a:ext cx="3871363" cy="2385556"/>
              <a:chOff x="4478290" y="2528443"/>
              <a:chExt cx="3871363" cy="2385556"/>
            </a:xfrm>
          </p:grpSpPr>
          <p:grpSp>
            <p:nvGrpSpPr>
              <p:cNvPr id="4102" name="Grupa 4101"/>
              <p:cNvGrpSpPr/>
              <p:nvPr/>
            </p:nvGrpSpPr>
            <p:grpSpPr>
              <a:xfrm>
                <a:off x="4478290" y="2710328"/>
                <a:ext cx="3398665" cy="2203671"/>
                <a:chOff x="4478290" y="2710328"/>
                <a:chExt cx="3398665" cy="2203671"/>
              </a:xfrm>
            </p:grpSpPr>
            <p:sp>
              <p:nvSpPr>
                <p:cNvPr id="4" name="Elipsa 3"/>
                <p:cNvSpPr/>
                <p:nvPr/>
              </p:nvSpPr>
              <p:spPr>
                <a:xfrm>
                  <a:off x="4492579" y="2897775"/>
                  <a:ext cx="3384376" cy="2016224"/>
                </a:xfrm>
                <a:prstGeom prst="ellipse">
                  <a:avLst/>
                </a:prstGeom>
                <a:solidFill>
                  <a:schemeClr val="bg1"/>
                </a:solidFill>
                <a:ln w="635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pl-PL" sz="3600" b="1" dirty="0" smtClean="0">
                      <a:solidFill>
                        <a:schemeClr val="tx1"/>
                      </a:solidFill>
                      <a:latin typeface="+mj-lt"/>
                    </a:rPr>
                    <a:t>PL</a:t>
                  </a:r>
                </a:p>
                <a:p>
                  <a:pPr algn="ctr"/>
                  <a:r>
                    <a:rPr lang="pl-PL" sz="3600" b="1" dirty="0" smtClean="0">
                      <a:solidFill>
                        <a:schemeClr val="tx1"/>
                      </a:solidFill>
                      <a:latin typeface="+mj-lt"/>
                    </a:rPr>
                    <a:t>12345678</a:t>
                  </a:r>
                </a:p>
                <a:p>
                  <a:pPr algn="ctr"/>
                  <a:r>
                    <a:rPr lang="pl-PL" sz="3600" b="1" dirty="0" smtClean="0">
                      <a:solidFill>
                        <a:schemeClr val="tx1"/>
                      </a:solidFill>
                      <a:latin typeface="+mj-lt"/>
                    </a:rPr>
                    <a:t>WE</a:t>
                  </a:r>
                  <a:endParaRPr lang="en-GB" sz="3600" b="1" dirty="0">
                    <a:solidFill>
                      <a:schemeClr val="tx1"/>
                    </a:solidFill>
                    <a:latin typeface="+mj-lt"/>
                  </a:endParaRPr>
                </a:p>
              </p:txBody>
            </p:sp>
            <p:cxnSp>
              <p:nvCxnSpPr>
                <p:cNvPr id="15" name="Łącznik prosty ze strzałką 14"/>
                <p:cNvCxnSpPr/>
                <p:nvPr/>
              </p:nvCxnSpPr>
              <p:spPr>
                <a:xfrm flipH="1" flipV="1">
                  <a:off x="4478290" y="2710328"/>
                  <a:ext cx="818554" cy="1"/>
                </a:xfrm>
                <a:prstGeom prst="straightConnector1">
                  <a:avLst/>
                </a:prstGeom>
                <a:ln w="1905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" name="pole tekstowe 16"/>
              <p:cNvSpPr txBox="1"/>
              <p:nvPr/>
            </p:nvSpPr>
            <p:spPr>
              <a:xfrm>
                <a:off x="5491543" y="2528443"/>
                <a:ext cx="14670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dirty="0">
                    <a:solidFill>
                      <a:schemeClr val="tx1"/>
                    </a:solidFill>
                    <a:latin typeface="+mj-lt"/>
                  </a:rPr>
                  <a:t>m</a:t>
                </a:r>
                <a:r>
                  <a:rPr lang="pl-PL" dirty="0" smtClean="0">
                    <a:solidFill>
                      <a:schemeClr val="tx1"/>
                    </a:solidFill>
                    <a:latin typeface="+mj-lt"/>
                  </a:rPr>
                  <a:t>in. 6,5 cm</a:t>
                </a:r>
                <a:endParaRPr lang="en-GB" dirty="0">
                  <a:solidFill>
                    <a:schemeClr val="tx1"/>
                  </a:solidFill>
                  <a:latin typeface="+mj-lt"/>
                </a:endParaRPr>
              </a:p>
            </p:txBody>
          </p:sp>
          <p:cxnSp>
            <p:nvCxnSpPr>
              <p:cNvPr id="24" name="Łącznik prostoliniowy 23"/>
              <p:cNvCxnSpPr/>
              <p:nvPr/>
            </p:nvCxnSpPr>
            <p:spPr>
              <a:xfrm>
                <a:off x="6180193" y="2873960"/>
                <a:ext cx="198479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Łącznik prostoliniowy 26"/>
              <p:cNvCxnSpPr/>
              <p:nvPr/>
            </p:nvCxnSpPr>
            <p:spPr>
              <a:xfrm>
                <a:off x="6164083" y="4913999"/>
                <a:ext cx="1984794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Łącznik prosty ze strzałką 25"/>
              <p:cNvCxnSpPr/>
              <p:nvPr/>
            </p:nvCxnSpPr>
            <p:spPr>
              <a:xfrm>
                <a:off x="8148877" y="4553959"/>
                <a:ext cx="0" cy="36004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Łącznik prosty ze strzałką 29"/>
              <p:cNvCxnSpPr/>
              <p:nvPr/>
            </p:nvCxnSpPr>
            <p:spPr>
              <a:xfrm flipV="1">
                <a:off x="8148877" y="2873961"/>
                <a:ext cx="1" cy="23983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pole tekstowe 34"/>
              <p:cNvSpPr txBox="1"/>
              <p:nvPr/>
            </p:nvSpPr>
            <p:spPr>
              <a:xfrm rot="5400000">
                <a:off x="7431453" y="3649213"/>
                <a:ext cx="146706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l-PL" dirty="0">
                    <a:solidFill>
                      <a:schemeClr val="tx1"/>
                    </a:solidFill>
                    <a:latin typeface="+mj-lt"/>
                  </a:rPr>
                  <a:t>m</a:t>
                </a:r>
                <a:r>
                  <a:rPr lang="pl-PL" dirty="0" smtClean="0">
                    <a:solidFill>
                      <a:schemeClr val="tx1"/>
                    </a:solidFill>
                    <a:latin typeface="+mj-lt"/>
                  </a:rPr>
                  <a:t>in. 4,5 cm</a:t>
                </a:r>
                <a:endParaRPr lang="en-GB" dirty="0">
                  <a:solidFill>
                    <a:schemeClr val="tx1"/>
                  </a:solidFill>
                  <a:latin typeface="+mj-lt"/>
                </a:endParaRPr>
              </a:p>
            </p:txBody>
          </p:sp>
        </p:grpSp>
      </p:grpSp>
      <p:sp>
        <p:nvSpPr>
          <p:cNvPr id="96" name="Rectangle 3"/>
          <p:cNvSpPr txBox="1">
            <a:spLocks/>
          </p:cNvSpPr>
          <p:nvPr/>
        </p:nvSpPr>
        <p:spPr>
          <a:xfrm>
            <a:off x="480657" y="4725144"/>
            <a:ext cx="8040006" cy="4320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Tx/>
              <a:buNone/>
              <a:defRPr/>
            </a:pPr>
            <a:r>
              <a:rPr lang="pl-PL" sz="2000" dirty="0" smtClean="0">
                <a:solidFill>
                  <a:schemeClr val="tx1"/>
                </a:solidFill>
                <a:latin typeface="+mj-lt"/>
              </a:rPr>
              <a:t>Produkt taki może być dystrybuowany bez ograniczeń.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pl-PL" sz="1800" b="1" dirty="0" smtClean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6693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9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72042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MIĘSO WIEPRZOWE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altLang="pl-PL" sz="1800" u="heavy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Scenariusz 2 – świnie przemieszczane z obszaru objętego ograniczeniami</a:t>
            </a:r>
          </a:p>
        </p:txBody>
      </p:sp>
      <p:sp>
        <p:nvSpPr>
          <p:cNvPr id="3075" name="Rectangle 3"/>
          <p:cNvSpPr>
            <a:spLocks noGrp="1"/>
          </p:cNvSpPr>
          <p:nvPr>
            <p:ph idx="1"/>
          </p:nvPr>
        </p:nvSpPr>
        <p:spPr>
          <a:xfrm>
            <a:off x="467544" y="980727"/>
            <a:ext cx="8229600" cy="5400601"/>
          </a:xfrm>
        </p:spPr>
        <p:txBody>
          <a:bodyPr>
            <a:noAutofit/>
          </a:bodyPr>
          <a:lstStyle/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r>
              <a:rPr lang="pl-PL" sz="1800" b="1" u="sng" dirty="0" smtClean="0">
                <a:solidFill>
                  <a:srgbClr val="FF0000"/>
                </a:solidFill>
                <a:latin typeface="+mj-lt"/>
              </a:rPr>
              <a:t>zakazuje</a:t>
            </a:r>
            <a:r>
              <a:rPr lang="pl-PL" sz="1800" b="1" dirty="0" smtClean="0">
                <a:solidFill>
                  <a:srgbClr val="FF0000"/>
                </a:solidFill>
                <a:latin typeface="+mj-lt"/>
              </a:rPr>
              <a:t> się wywozu </a:t>
            </a:r>
            <a:r>
              <a:rPr lang="pl-PL" sz="1800" b="1" dirty="0" smtClean="0">
                <a:solidFill>
                  <a:srgbClr val="FF0000"/>
                </a:solidFill>
                <a:latin typeface="+mj-lt"/>
              </a:rPr>
              <a:t>świń poza obszar objęty ograniczeniami.</a:t>
            </a:r>
          </a:p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Świnie takie mogą być jednak przemieszczone w ramach obszaru bezpośrednio do uboju </a:t>
            </a:r>
            <a:r>
              <a:rPr lang="pl-PL" sz="1800" dirty="0">
                <a:solidFill>
                  <a:schemeClr val="tx1"/>
                </a:solidFill>
                <a:latin typeface="+mj-lt"/>
              </a:rPr>
              <a:t>do </a:t>
            </a: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rzeźni</a:t>
            </a:r>
            <a:r>
              <a:rPr lang="pl-PL" sz="1800" dirty="0">
                <a:solidFill>
                  <a:schemeClr val="tx1"/>
                </a:solidFill>
                <a:latin typeface="+mj-lt"/>
              </a:rPr>
              <a:t>, </a:t>
            </a: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pod warunkiem, że:</a:t>
            </a:r>
          </a:p>
          <a:p>
            <a:pPr indent="-342900" algn="just">
              <a:defRPr/>
            </a:pPr>
            <a:r>
              <a:rPr lang="pl-PL" sz="1800" dirty="0">
                <a:solidFill>
                  <a:schemeClr val="tx1"/>
                </a:solidFill>
              </a:rPr>
              <a:t>właściwy powiatowy lekarz weterynarii wydał pozwolenie na przemieszczenie</a:t>
            </a:r>
            <a:endParaRPr lang="pl-PL" sz="1800" dirty="0" smtClean="0">
              <a:solidFill>
                <a:schemeClr val="tx1"/>
              </a:solidFill>
              <a:latin typeface="+mj-lt"/>
            </a:endParaRPr>
          </a:p>
          <a:p>
            <a:pPr indent="-342900" algn="just">
              <a:defRPr/>
            </a:pP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maksymalnie </a:t>
            </a:r>
            <a:r>
              <a:rPr lang="pl-PL" sz="1800" dirty="0">
                <a:solidFill>
                  <a:schemeClr val="tx1"/>
                </a:solidFill>
                <a:latin typeface="+mj-lt"/>
              </a:rPr>
              <a:t>24 h przed przemieszczeniem zostały zbadane klinicznie przez urzędowego lekarza weterynarii </a:t>
            </a: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w </a:t>
            </a:r>
            <a:r>
              <a:rPr lang="pl-PL" sz="1800" dirty="0">
                <a:solidFill>
                  <a:schemeClr val="tx1"/>
                </a:solidFill>
                <a:latin typeface="+mj-lt"/>
              </a:rPr>
              <a:t>związku z możliwością wystąpienia ASF</a:t>
            </a: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,</a:t>
            </a:r>
          </a:p>
          <a:p>
            <a:pPr indent="-342900" algn="just">
              <a:defRPr/>
            </a:pP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dodatkowo w ramach badania </a:t>
            </a:r>
            <a:r>
              <a:rPr lang="pl-PL" sz="1800" dirty="0" err="1" smtClean="0">
                <a:solidFill>
                  <a:schemeClr val="tx1"/>
                </a:solidFill>
                <a:latin typeface="+mj-lt"/>
              </a:rPr>
              <a:t>przedubojowego</a:t>
            </a: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 w gospodarstwie formalna kontrola (dokumentacja, oznakowanie) nie budzi zastrzeżeń.</a:t>
            </a:r>
          </a:p>
          <a:p>
            <a:pPr marL="0" indent="0" algn="just">
              <a:buNone/>
              <a:defRPr/>
            </a:pPr>
            <a:r>
              <a:rPr lang="pl-PL" sz="2000" dirty="0" smtClean="0">
                <a:solidFill>
                  <a:schemeClr val="tx1"/>
                </a:solidFill>
                <a:latin typeface="+mj-lt"/>
              </a:rPr>
              <a:t>Poświadczeniem </a:t>
            </a:r>
            <a:r>
              <a:rPr lang="pl-PL" sz="2000" dirty="0">
                <a:solidFill>
                  <a:schemeClr val="tx1"/>
                </a:solidFill>
                <a:latin typeface="+mj-lt"/>
              </a:rPr>
              <a:t>wykonanych czynności jest </a:t>
            </a:r>
            <a:r>
              <a:rPr lang="pl-PL" sz="2000" b="1" dirty="0">
                <a:solidFill>
                  <a:srgbClr val="FF0000"/>
                </a:solidFill>
                <a:latin typeface="+mj-lt"/>
              </a:rPr>
              <a:t>świadectwo zdrowia </a:t>
            </a:r>
            <a:r>
              <a:rPr lang="pl-PL" sz="2000" dirty="0">
                <a:solidFill>
                  <a:schemeClr val="tx1"/>
                </a:solidFill>
                <a:latin typeface="+mj-lt"/>
              </a:rPr>
              <a:t>wystawione dla partii świń. Wzór opracowany przez Głównego Lekarza Weterynarii.</a:t>
            </a:r>
          </a:p>
          <a:p>
            <a:pPr marL="0" indent="0" algn="ctr">
              <a:buNone/>
              <a:defRPr/>
            </a:pPr>
            <a:endParaRPr lang="pl-PL" sz="1600" b="1" dirty="0" smtClean="0">
              <a:solidFill>
                <a:srgbClr val="FF0000"/>
              </a:solidFill>
              <a:latin typeface="+mj-lt"/>
            </a:endParaRPr>
          </a:p>
          <a:p>
            <a:pPr marL="0" indent="0" algn="ctr">
              <a:buNone/>
              <a:defRPr/>
            </a:pPr>
            <a:r>
              <a:rPr lang="pl-PL" sz="1600" b="1" dirty="0" smtClean="0">
                <a:solidFill>
                  <a:srgbClr val="FF0000"/>
                </a:solidFill>
                <a:latin typeface="+mj-lt"/>
              </a:rPr>
              <a:t>UWAGA</a:t>
            </a:r>
            <a:r>
              <a:rPr lang="pl-PL" sz="1600" b="1" dirty="0">
                <a:solidFill>
                  <a:srgbClr val="FF0000"/>
                </a:solidFill>
                <a:latin typeface="+mj-lt"/>
              </a:rPr>
              <a:t>!!!</a:t>
            </a:r>
          </a:p>
          <a:p>
            <a:pPr marL="0" indent="0" algn="ctr">
              <a:buNone/>
              <a:defRPr/>
            </a:pPr>
            <a:r>
              <a:rPr lang="pl-PL" sz="1600" b="1" dirty="0">
                <a:solidFill>
                  <a:srgbClr val="FF0000"/>
                </a:solidFill>
                <a:latin typeface="+mj-lt"/>
              </a:rPr>
              <a:t>Dokument ważny </a:t>
            </a:r>
            <a:r>
              <a:rPr lang="pl-PL" sz="1600" b="1" dirty="0" smtClean="0">
                <a:solidFill>
                  <a:srgbClr val="FF0000"/>
                </a:solidFill>
                <a:latin typeface="+mj-lt"/>
              </a:rPr>
              <a:t>48 godzin.</a:t>
            </a:r>
            <a:endParaRPr lang="pl-PL" sz="16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19359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72042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MIĘSO WIEPRZOWE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altLang="pl-PL" sz="1800" u="heavy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Scenariusz 2 – świnie przemieszczane z obszaru objętego ograniczeniami</a:t>
            </a:r>
          </a:p>
        </p:txBody>
      </p:sp>
      <p:sp>
        <p:nvSpPr>
          <p:cNvPr id="3075" name="Rectangle 3"/>
          <p:cNvSpPr>
            <a:spLocks noGrp="1"/>
          </p:cNvSpPr>
          <p:nvPr>
            <p:ph idx="1"/>
          </p:nvPr>
        </p:nvSpPr>
        <p:spPr>
          <a:xfrm>
            <a:off x="467544" y="1052735"/>
            <a:ext cx="8229600" cy="5400601"/>
          </a:xfrm>
        </p:spPr>
        <p:txBody>
          <a:bodyPr>
            <a:noAutofit/>
          </a:bodyPr>
          <a:lstStyle/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r>
              <a:rPr lang="pl-PL" sz="2000" b="1" dirty="0" smtClean="0">
                <a:solidFill>
                  <a:srgbClr val="FF0000"/>
                </a:solidFill>
                <a:latin typeface="+mj-lt"/>
              </a:rPr>
              <a:t>ODSTĘPSTWA OD ZAKAZU</a:t>
            </a:r>
            <a:endParaRPr lang="pl-PL" sz="1800" b="1" dirty="0" smtClean="0">
              <a:solidFill>
                <a:srgbClr val="FF0000"/>
              </a:solidFill>
              <a:latin typeface="+mj-lt"/>
            </a:endParaRPr>
          </a:p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Od zakazu obowiązują odstępstwa przemieszczania, o których mowa w </a:t>
            </a:r>
            <a:r>
              <a:rPr lang="pl-PL" sz="1800" dirty="0">
                <a:solidFill>
                  <a:schemeClr val="tx1"/>
                </a:solidFill>
                <a:latin typeface="+mj-lt"/>
              </a:rPr>
              <a:t>§</a:t>
            </a: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4.2 </a:t>
            </a:r>
            <a:r>
              <a:rPr lang="pl-PL" sz="1800" dirty="0">
                <a:solidFill>
                  <a:schemeClr val="tx1"/>
                </a:solidFill>
                <a:latin typeface="+mj-lt"/>
              </a:rPr>
              <a:t>rozporządzenia </a:t>
            </a:r>
            <a:r>
              <a:rPr lang="pl-PL" sz="1800" dirty="0" err="1">
                <a:solidFill>
                  <a:schemeClr val="tx1"/>
                </a:solidFill>
                <a:latin typeface="+mj-lt"/>
              </a:rPr>
              <a:t>MRiRW</a:t>
            </a:r>
            <a:r>
              <a:rPr lang="pl-PL" sz="1800" dirty="0">
                <a:solidFill>
                  <a:schemeClr val="tx1"/>
                </a:solidFill>
                <a:latin typeface="+mj-lt"/>
              </a:rPr>
              <a:t> z 6 maja 2015 r. (Dz. U. z 2015 r. poz. 711</a:t>
            </a: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).</a:t>
            </a:r>
          </a:p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endParaRPr lang="pl-PL" sz="1800" dirty="0" smtClean="0">
              <a:solidFill>
                <a:schemeClr val="tx1"/>
              </a:solidFill>
              <a:latin typeface="+mj-lt"/>
            </a:endParaRPr>
          </a:p>
          <a:p>
            <a:pPr marL="0" indent="0" algn="just" fontAlgn="auto">
              <a:spcAft>
                <a:spcPts val="0"/>
              </a:spcAft>
              <a:buFontTx/>
              <a:buNone/>
              <a:defRPr/>
            </a:pP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Świnie </a:t>
            </a:r>
            <a:r>
              <a:rPr lang="pl-PL" sz="1800" dirty="0">
                <a:solidFill>
                  <a:schemeClr val="tx1"/>
                </a:solidFill>
                <a:latin typeface="+mj-lt"/>
              </a:rPr>
              <a:t>takie mogą być przemieszczone </a:t>
            </a: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do </a:t>
            </a:r>
            <a:r>
              <a:rPr lang="pl-PL" sz="1800" dirty="0">
                <a:solidFill>
                  <a:schemeClr val="tx1"/>
                </a:solidFill>
                <a:latin typeface="+mj-lt"/>
              </a:rPr>
              <a:t>uboju do wyznaczonej rzeźni, pod warunkiem, że</a:t>
            </a: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:</a:t>
            </a:r>
            <a:endParaRPr lang="pl-PL" sz="1800" dirty="0">
              <a:solidFill>
                <a:schemeClr val="tx1"/>
              </a:solidFill>
              <a:latin typeface="+mj-lt"/>
            </a:endParaRPr>
          </a:p>
          <a:p>
            <a:pPr indent="-342900" algn="just">
              <a:defRPr/>
            </a:pP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30 dni przed przemieszczeniem świń do rzeźni, nowe świnie nie zostały wprowadzona do gospodarstwa,</a:t>
            </a:r>
          </a:p>
          <a:p>
            <a:pPr indent="-342900" algn="just">
              <a:defRPr/>
            </a:pPr>
            <a:r>
              <a:rPr lang="pl-PL" sz="1800" dirty="0">
                <a:solidFill>
                  <a:schemeClr val="tx1"/>
                </a:solidFill>
                <a:latin typeface="+mj-lt"/>
              </a:rPr>
              <a:t>p</a:t>
            </a: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rzemieszczane do rzeźni świnie przebywały w gospodarstwie przez min. 30 dni,</a:t>
            </a:r>
          </a:p>
          <a:p>
            <a:pPr indent="-342900" algn="just">
              <a:defRPr/>
            </a:pPr>
            <a:r>
              <a:rPr lang="pl-PL" sz="1800" b="1" dirty="0" smtClean="0">
                <a:solidFill>
                  <a:srgbClr val="FF0000"/>
                </a:solidFill>
                <a:latin typeface="+mj-lt"/>
              </a:rPr>
              <a:t>badanie </a:t>
            </a:r>
            <a:r>
              <a:rPr lang="pl-PL" sz="1800" b="1" dirty="0">
                <a:solidFill>
                  <a:srgbClr val="FF0000"/>
                </a:solidFill>
                <a:latin typeface="+mj-lt"/>
              </a:rPr>
              <a:t>laboratoryjne na obecność materiału gen. wirusa ASF – 15 dni przed </a:t>
            </a:r>
            <a:r>
              <a:rPr lang="pl-PL" sz="1800" b="1" dirty="0" smtClean="0">
                <a:solidFill>
                  <a:srgbClr val="FF0000"/>
                </a:solidFill>
                <a:latin typeface="+mj-lt"/>
              </a:rPr>
              <a:t>przemieszczeniem,</a:t>
            </a:r>
          </a:p>
          <a:p>
            <a:pPr indent="-342900" algn="just">
              <a:defRPr/>
            </a:pPr>
            <a:r>
              <a:rPr lang="pl-PL" sz="1800" b="1" dirty="0" smtClean="0">
                <a:solidFill>
                  <a:srgbClr val="FF0000"/>
                </a:solidFill>
                <a:latin typeface="+mj-lt"/>
              </a:rPr>
              <a:t>maksymalnie 24 </a:t>
            </a:r>
            <a:r>
              <a:rPr lang="pl-PL" sz="1800" b="1" dirty="0">
                <a:solidFill>
                  <a:srgbClr val="FF0000"/>
                </a:solidFill>
                <a:latin typeface="+mj-lt"/>
              </a:rPr>
              <a:t>h przed przemieszczeniem zostały zbadane klinicznie przez urzędowego lekarza </a:t>
            </a:r>
            <a:r>
              <a:rPr lang="pl-PL" sz="1800" b="1" dirty="0" smtClean="0">
                <a:solidFill>
                  <a:srgbClr val="FF0000"/>
                </a:solidFill>
                <a:latin typeface="+mj-lt"/>
              </a:rPr>
              <a:t>weterynarii,</a:t>
            </a:r>
          </a:p>
          <a:p>
            <a:pPr indent="-342900" algn="just">
              <a:defRPr/>
            </a:pPr>
            <a:r>
              <a:rPr lang="pl-PL" sz="1800" dirty="0">
                <a:solidFill>
                  <a:schemeClr val="tx1"/>
                </a:solidFill>
                <a:latin typeface="+mj-lt"/>
              </a:rPr>
              <a:t>dodatkowo w ramach badania </a:t>
            </a:r>
            <a:r>
              <a:rPr lang="pl-PL" sz="1800" dirty="0" err="1">
                <a:solidFill>
                  <a:schemeClr val="tx1"/>
                </a:solidFill>
                <a:latin typeface="+mj-lt"/>
              </a:rPr>
              <a:t>przedubojowego</a:t>
            </a:r>
            <a:r>
              <a:rPr lang="pl-PL" sz="1800" dirty="0">
                <a:solidFill>
                  <a:schemeClr val="tx1"/>
                </a:solidFill>
                <a:latin typeface="+mj-lt"/>
              </a:rPr>
              <a:t> w gospodarstwie </a:t>
            </a: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formalna </a:t>
            </a:r>
            <a:r>
              <a:rPr lang="pl-PL" sz="1800" dirty="0">
                <a:solidFill>
                  <a:schemeClr val="tx1"/>
                </a:solidFill>
                <a:latin typeface="+mj-lt"/>
              </a:rPr>
              <a:t>kontrola (dokumentacja, oznakowanie) nie budzi zastrzeżeń</a:t>
            </a: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.</a:t>
            </a:r>
            <a:endParaRPr lang="pl-PL" sz="18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0351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676456" cy="72042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MIĘSO WIEPRZOWE</a:t>
            </a:r>
            <a:r>
              <a:rPr lang="pl-PL" altLang="pl-PL" sz="1800" dirty="0" smtClean="0">
                <a:solidFill>
                  <a:schemeClr val="tx1"/>
                </a:solidFill>
              </a:rPr>
              <a:t/>
            </a:r>
            <a:br>
              <a:rPr lang="pl-PL" altLang="pl-PL" sz="1800" dirty="0" smtClean="0">
                <a:solidFill>
                  <a:schemeClr val="tx1"/>
                </a:solidFill>
              </a:rPr>
            </a:br>
            <a:r>
              <a:rPr lang="pl-PL" altLang="pl-PL" sz="1800" u="heavy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Scenariusz 2 – świnie przemieszczane z obszaru objętego ograniczeniami</a:t>
            </a:r>
          </a:p>
        </p:txBody>
      </p:sp>
      <p:sp>
        <p:nvSpPr>
          <p:cNvPr id="3075" name="Rectangle 3"/>
          <p:cNvSpPr>
            <a:spLocks noGrp="1"/>
          </p:cNvSpPr>
          <p:nvPr>
            <p:ph idx="1"/>
          </p:nvPr>
        </p:nvSpPr>
        <p:spPr>
          <a:xfrm>
            <a:off x="467544" y="1052735"/>
            <a:ext cx="8229600" cy="5400601"/>
          </a:xfrm>
        </p:spPr>
        <p:txBody>
          <a:bodyPr>
            <a:noAutofit/>
          </a:bodyPr>
          <a:lstStyle/>
          <a:p>
            <a:pPr marL="297180" lvl="1" indent="0" algn="ctr">
              <a:buNone/>
              <a:defRPr/>
            </a:pPr>
            <a:r>
              <a:rPr lang="pl-PL" sz="1800" dirty="0" smtClean="0">
                <a:solidFill>
                  <a:schemeClr val="tx1"/>
                </a:solidFill>
                <a:latin typeface="+mj-lt"/>
              </a:rPr>
              <a:t>LUB</a:t>
            </a:r>
          </a:p>
          <a:p>
            <a:pPr lvl="1" indent="-342900" algn="just">
              <a:defRPr/>
            </a:pPr>
            <a:r>
              <a:rPr lang="pl-PL" sz="1600" b="1" dirty="0" smtClean="0">
                <a:solidFill>
                  <a:srgbClr val="FF0000"/>
                </a:solidFill>
                <a:latin typeface="+mj-lt"/>
              </a:rPr>
              <a:t>świnie </a:t>
            </a:r>
            <a:r>
              <a:rPr lang="pl-PL" sz="1600" b="1" dirty="0">
                <a:solidFill>
                  <a:srgbClr val="FF0000"/>
                </a:solidFill>
                <a:latin typeface="+mj-lt"/>
              </a:rPr>
              <a:t>pochodzą z gospodarstw spełniających wszystkie wymagane standardy </a:t>
            </a:r>
            <a:r>
              <a:rPr lang="pl-PL" sz="1600" b="1" dirty="0" err="1" smtClean="0">
                <a:solidFill>
                  <a:srgbClr val="FF0000"/>
                </a:solidFill>
                <a:latin typeface="+mj-lt"/>
              </a:rPr>
              <a:t>bioasekuracji</a:t>
            </a:r>
            <a:r>
              <a:rPr lang="pl-PL" sz="1600" b="1" dirty="0">
                <a:solidFill>
                  <a:srgbClr val="FF0000"/>
                </a:solidFill>
                <a:latin typeface="+mj-lt"/>
              </a:rPr>
              <a:t>, </a:t>
            </a:r>
            <a:r>
              <a:rPr lang="pl-PL" sz="1600" b="1" dirty="0" smtClean="0">
                <a:solidFill>
                  <a:srgbClr val="FF0000"/>
                </a:solidFill>
                <a:latin typeface="+mj-lt"/>
              </a:rPr>
              <a:t>określone </a:t>
            </a:r>
            <a:r>
              <a:rPr lang="pl-PL" sz="1600" b="1" dirty="0">
                <a:solidFill>
                  <a:srgbClr val="FF0000"/>
                </a:solidFill>
                <a:latin typeface="+mj-lt"/>
              </a:rPr>
              <a:t>w rozporządzeniu Ministra Rolnictwa i Rozwoju Wsi z dnia 6 maja </a:t>
            </a:r>
            <a:r>
              <a:rPr lang="pl-PL" sz="1600" b="1" dirty="0" smtClean="0">
                <a:solidFill>
                  <a:srgbClr val="FF0000"/>
                </a:solidFill>
                <a:latin typeface="+mj-lt"/>
              </a:rPr>
              <a:t>2015 </a:t>
            </a:r>
            <a:r>
              <a:rPr lang="pl-PL" sz="1600" b="1" dirty="0">
                <a:solidFill>
                  <a:srgbClr val="FF0000"/>
                </a:solidFill>
                <a:latin typeface="+mj-lt"/>
              </a:rPr>
              <a:t>r. w</a:t>
            </a:r>
            <a:r>
              <a:rPr lang="pl-PL" sz="1600" b="1" i="1" dirty="0">
                <a:solidFill>
                  <a:srgbClr val="FF0000"/>
                </a:solidFill>
                <a:latin typeface="+mj-lt"/>
              </a:rPr>
              <a:t> sprawie środków podejmowanych w związku z wystąpieniem afrykańskiego </a:t>
            </a:r>
            <a:r>
              <a:rPr lang="pl-PL" sz="1600" b="1" i="1" dirty="0" smtClean="0">
                <a:solidFill>
                  <a:srgbClr val="FF0000"/>
                </a:solidFill>
                <a:latin typeface="+mj-lt"/>
              </a:rPr>
              <a:t>pomoru świń;</a:t>
            </a:r>
          </a:p>
          <a:p>
            <a:pPr lvl="1" indent="-342900" algn="just">
              <a:defRPr/>
            </a:pPr>
            <a:r>
              <a:rPr lang="pl-PL" sz="1600" b="1" dirty="0" smtClean="0">
                <a:solidFill>
                  <a:srgbClr val="FF0000"/>
                </a:solidFill>
                <a:latin typeface="+mj-lt"/>
              </a:rPr>
              <a:t>świnie </a:t>
            </a:r>
            <a:r>
              <a:rPr lang="pl-PL" sz="1600" b="1" dirty="0">
                <a:solidFill>
                  <a:srgbClr val="FF0000"/>
                </a:solidFill>
                <a:latin typeface="+mj-lt"/>
              </a:rPr>
              <a:t>pochodzą z gospodarstw, które co najmniej 2 razy w roku bezpośrednio </a:t>
            </a:r>
            <a:r>
              <a:rPr lang="pl-PL" sz="1600" b="1" dirty="0" smtClean="0">
                <a:solidFill>
                  <a:srgbClr val="FF0000"/>
                </a:solidFill>
                <a:latin typeface="+mj-lt"/>
              </a:rPr>
              <a:t>poprzedzającym przemieszczenie świń </a:t>
            </a:r>
            <a:r>
              <a:rPr lang="pl-PL" sz="1600" b="1" dirty="0">
                <a:solidFill>
                  <a:srgbClr val="FF0000"/>
                </a:solidFill>
                <a:latin typeface="+mj-lt"/>
              </a:rPr>
              <a:t>były poddane kontroli, w odstępie co najmniej </a:t>
            </a:r>
            <a:r>
              <a:rPr lang="pl-PL" sz="1600" b="1" dirty="0" smtClean="0">
                <a:solidFill>
                  <a:srgbClr val="FF0000"/>
                </a:solidFill>
                <a:latin typeface="+mj-lt"/>
              </a:rPr>
              <a:t>4 </a:t>
            </a:r>
            <a:r>
              <a:rPr lang="pl-PL" sz="1600" b="1" dirty="0">
                <a:solidFill>
                  <a:srgbClr val="FF0000"/>
                </a:solidFill>
                <a:latin typeface="+mj-lt"/>
              </a:rPr>
              <a:t>miesięcy, przeprowadzonej przez urzędowego lekarza weterynarii, obejmującej: </a:t>
            </a:r>
            <a:r>
              <a:rPr lang="pl-PL" sz="1600" b="1" dirty="0" smtClean="0">
                <a:solidFill>
                  <a:srgbClr val="FF0000"/>
                </a:solidFill>
                <a:latin typeface="+mj-lt"/>
              </a:rPr>
              <a:t>badanie </a:t>
            </a:r>
            <a:r>
              <a:rPr lang="pl-PL" sz="1600" b="1" dirty="0">
                <a:solidFill>
                  <a:srgbClr val="FF0000"/>
                </a:solidFill>
                <a:latin typeface="+mj-lt"/>
              </a:rPr>
              <a:t>kliniczne, weryfikację spełniania wymogów </a:t>
            </a:r>
            <a:r>
              <a:rPr lang="pl-PL" sz="1600" b="1" dirty="0" err="1">
                <a:solidFill>
                  <a:srgbClr val="FF0000"/>
                </a:solidFill>
                <a:latin typeface="+mj-lt"/>
              </a:rPr>
              <a:t>bioasekuracji</a:t>
            </a:r>
            <a:r>
              <a:rPr lang="pl-PL" sz="1600" b="1" dirty="0">
                <a:solidFill>
                  <a:srgbClr val="FF0000"/>
                </a:solidFill>
                <a:latin typeface="+mj-lt"/>
              </a:rPr>
              <a:t>, ew. pobranie próbek.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pl-PL" sz="1600" dirty="0" smtClean="0">
              <a:solidFill>
                <a:prstClr val="black"/>
              </a:solidFill>
              <a:latin typeface="+mj-lt"/>
            </a:endParaRP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pl-PL" sz="1600" b="1" dirty="0" smtClean="0">
                <a:solidFill>
                  <a:prstClr val="black"/>
                </a:solidFill>
                <a:latin typeface="+mj-lt"/>
              </a:rPr>
              <a:t>stosowanie </a:t>
            </a:r>
            <a:r>
              <a:rPr lang="pl-PL" sz="1600" b="1" dirty="0">
                <a:solidFill>
                  <a:prstClr val="black"/>
                </a:solidFill>
                <a:latin typeface="+mj-lt"/>
              </a:rPr>
              <a:t>tej możliwości nie jest zalecane przez Głównego Lekarza Weterynarii</a:t>
            </a:r>
          </a:p>
          <a:p>
            <a:pPr marL="0" indent="0" algn="just">
              <a:buNone/>
              <a:defRPr/>
            </a:pPr>
            <a:endParaRPr lang="pl-PL" sz="1600" dirty="0" smtClean="0">
              <a:solidFill>
                <a:schemeClr val="tx1"/>
              </a:solidFill>
              <a:latin typeface="+mj-lt"/>
            </a:endParaRPr>
          </a:p>
          <a:p>
            <a:pPr marL="0" indent="0" algn="just">
              <a:buNone/>
              <a:defRPr/>
            </a:pPr>
            <a:r>
              <a:rPr lang="pl-PL" sz="1600" dirty="0" smtClean="0">
                <a:solidFill>
                  <a:schemeClr val="tx1"/>
                </a:solidFill>
                <a:latin typeface="+mj-lt"/>
              </a:rPr>
              <a:t>Poświadczeniem </a:t>
            </a:r>
            <a:r>
              <a:rPr lang="pl-PL" sz="1600" dirty="0">
                <a:solidFill>
                  <a:schemeClr val="tx1"/>
                </a:solidFill>
                <a:latin typeface="+mj-lt"/>
              </a:rPr>
              <a:t>wykonanych czynności jest </a:t>
            </a:r>
            <a:r>
              <a:rPr lang="pl-PL" sz="1600" b="1" dirty="0">
                <a:solidFill>
                  <a:srgbClr val="FF0000"/>
                </a:solidFill>
                <a:latin typeface="+mj-lt"/>
              </a:rPr>
              <a:t>świadectwo zdrowia </a:t>
            </a:r>
            <a:r>
              <a:rPr lang="pl-PL" sz="1600" dirty="0">
                <a:solidFill>
                  <a:schemeClr val="tx1"/>
                </a:solidFill>
                <a:latin typeface="+mj-lt"/>
              </a:rPr>
              <a:t>wystawione dla partii świń. Wzór opracowany przez Głównego Lekarza Weterynarii.</a:t>
            </a:r>
          </a:p>
          <a:p>
            <a:pPr marL="0" indent="0" algn="ctr">
              <a:buNone/>
              <a:defRPr/>
            </a:pPr>
            <a:endParaRPr lang="pl-PL" sz="1600" dirty="0" smtClean="0">
              <a:solidFill>
                <a:srgbClr val="FF0000"/>
              </a:solidFill>
              <a:latin typeface="+mj-lt"/>
            </a:endParaRPr>
          </a:p>
          <a:p>
            <a:pPr marL="0" indent="0" algn="ctr">
              <a:buNone/>
              <a:defRPr/>
            </a:pPr>
            <a:r>
              <a:rPr lang="pl-PL" sz="1600" b="1" dirty="0" smtClean="0">
                <a:solidFill>
                  <a:srgbClr val="FF0000"/>
                </a:solidFill>
                <a:latin typeface="+mj-lt"/>
              </a:rPr>
              <a:t>UWAGA</a:t>
            </a:r>
            <a:r>
              <a:rPr lang="pl-PL" sz="1600" b="1" dirty="0">
                <a:solidFill>
                  <a:srgbClr val="FF0000"/>
                </a:solidFill>
                <a:latin typeface="+mj-lt"/>
              </a:rPr>
              <a:t>!!!</a:t>
            </a:r>
          </a:p>
          <a:p>
            <a:pPr marL="0" indent="0" algn="ctr">
              <a:buNone/>
              <a:defRPr/>
            </a:pPr>
            <a:r>
              <a:rPr lang="pl-PL" sz="1600" b="1" dirty="0">
                <a:solidFill>
                  <a:srgbClr val="FF0000"/>
                </a:solidFill>
                <a:latin typeface="+mj-lt"/>
              </a:rPr>
              <a:t>Dokument ważny </a:t>
            </a:r>
            <a:r>
              <a:rPr lang="pl-PL" sz="1600" b="1" dirty="0" smtClean="0">
                <a:solidFill>
                  <a:srgbClr val="FF0000"/>
                </a:solidFill>
                <a:latin typeface="+mj-lt"/>
              </a:rPr>
              <a:t>48 </a:t>
            </a:r>
            <a:r>
              <a:rPr lang="pl-PL" sz="1600" b="1" dirty="0">
                <a:solidFill>
                  <a:srgbClr val="FF0000"/>
                </a:solidFill>
                <a:latin typeface="+mj-lt"/>
              </a:rPr>
              <a:t>godziny</a:t>
            </a:r>
            <a:r>
              <a:rPr lang="pl-PL" sz="1600" dirty="0">
                <a:solidFill>
                  <a:srgbClr val="FF0000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4999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5269745</TotalTime>
  <Words>2676</Words>
  <Application>Microsoft Office PowerPoint</Application>
  <PresentationFormat>Pokaz na ekranie (4:3)</PresentationFormat>
  <Paragraphs>246</Paragraphs>
  <Slides>26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26</vt:i4>
      </vt:variant>
    </vt:vector>
  </HeadingPairs>
  <TitlesOfParts>
    <vt:vector size="27" baseType="lpstr">
      <vt:lpstr>Austin</vt:lpstr>
      <vt:lpstr>Ubój, oznakowanie oraz umieszczanie  na rynku zwierząt  oraz mięsa i jego przetworów ze zwierząt ze stref w związku z ASF </vt:lpstr>
      <vt:lpstr>PODSTAWA PRAWNA</vt:lpstr>
      <vt:lpstr>PODSTAWA PRAWNA „SPECUSTAWA”</vt:lpstr>
      <vt:lpstr>Występowanie ASF na  terenie Polski</vt:lpstr>
      <vt:lpstr>MIĘSO WIEPRZOWE Scenariusz 1 – świnie przemieszczane z obszaru ochronnego</vt:lpstr>
      <vt:lpstr>MIĘSO WIEPRZOWE Scenariusz 1 – świnie przemieszczane z obszaru ochronnego</vt:lpstr>
      <vt:lpstr>MIĘSO WIEPRZOWE Scenariusz 2 – świnie przemieszczane z obszaru objętego ograniczeniami</vt:lpstr>
      <vt:lpstr>MIĘSO WIEPRZOWE Scenariusz 2 – świnie przemieszczane z obszaru objętego ograniczeniami</vt:lpstr>
      <vt:lpstr>MIĘSO WIEPRZOWE Scenariusz 2 – świnie przemieszczane z obszaru objętego ograniczeniami</vt:lpstr>
      <vt:lpstr>MIĘSO WIEPRZOWE Scenariusz 2 – świnie przemieszczane z obszaru objętego ograniczeniami</vt:lpstr>
      <vt:lpstr>MIĘSO WIEPRZOWE Scenariusz 2 – świnie przemieszczane z obszaru objętego ograniczeniami</vt:lpstr>
      <vt:lpstr>MIĘSO WIEPRZOWE Scenariusz 3 – świnie przemieszczane z obszaru zagrożenia</vt:lpstr>
      <vt:lpstr>MIĘSO WIEPRZOWE Scenariusz 3 – świnie przemieszczane z obszaru zagrożenia</vt:lpstr>
      <vt:lpstr>MIĘSO WIEPRZOWE Scenariusz 3 – świnie przemieszczane z obszaru zagrożenia</vt:lpstr>
      <vt:lpstr>MIĘSO WIEPRZOWE Scenariusz 3 – świnie przemieszczane z obszaru zagrożenia</vt:lpstr>
      <vt:lpstr>MIĘSO WIEPRZOWE Scenariusz 3 – świnie przemieszczane z obszaru zagrożenia</vt:lpstr>
      <vt:lpstr>MIĘSO WIEPRZOWE Scenariusz 3 – świnie przemieszczane z obszaru zagrożenia</vt:lpstr>
      <vt:lpstr>MIĘSO WIEPRZOWE Scenariusz 3 – świnie przemieszczane z obszaru zagrożenia</vt:lpstr>
      <vt:lpstr>MIĘSO WIEPRZOWE Scenariusz 3 – świnie przemieszczane z obszaru zagrożenia</vt:lpstr>
      <vt:lpstr>MIĘSO WIEPRZOWE Scenariusz 3 – świnie przemieszczane z obszaru zagrożenia</vt:lpstr>
      <vt:lpstr>MIĘSO WIEPRZOWE Scenariusz A i B – świnie przemieszczane z obszaru zapowietrzonego i zagrożonego</vt:lpstr>
      <vt:lpstr>MIĘSO WIEPRZOWE Scenariusz A i B – świnie przemieszczane z obszaru zapowietrzonego i zagrożonego</vt:lpstr>
      <vt:lpstr>MIĘSO WIEPRZOWE SPECUSTAWA</vt:lpstr>
      <vt:lpstr>MIĘSO WIEPRZOWE SPECUSTAWA</vt:lpstr>
      <vt:lpstr>MIĘSO WIEPRZOWE SPECUSTAWA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ASF</dc:title>
  <dc:creator>wet-mp</dc:creator>
  <cp:lastModifiedBy>L01</cp:lastModifiedBy>
  <cp:revision>1123</cp:revision>
  <cp:lastPrinted>2016-12-07T07:48:47Z</cp:lastPrinted>
  <dcterms:modified xsi:type="dcterms:W3CDTF">2017-05-10T03:58:33Z</dcterms:modified>
</cp:coreProperties>
</file>